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58" r:id="rId3"/>
    <p:sldId id="260" r:id="rId4"/>
    <p:sldId id="325" r:id="rId5"/>
    <p:sldId id="266" r:id="rId6"/>
    <p:sldId id="326" r:id="rId7"/>
    <p:sldId id="264" r:id="rId8"/>
    <p:sldId id="268" r:id="rId9"/>
    <p:sldId id="327" r:id="rId10"/>
    <p:sldId id="320" r:id="rId11"/>
    <p:sldId id="270" r:id="rId12"/>
    <p:sldId id="328" r:id="rId13"/>
    <p:sldId id="272" r:id="rId14"/>
    <p:sldId id="329" r:id="rId15"/>
    <p:sldId id="330" r:id="rId16"/>
    <p:sldId id="331" r:id="rId17"/>
    <p:sldId id="333" r:id="rId18"/>
    <p:sldId id="275" r:id="rId19"/>
    <p:sldId id="276" r:id="rId20"/>
    <p:sldId id="334" r:id="rId21"/>
    <p:sldId id="280" r:id="rId22"/>
    <p:sldId id="257" r:id="rId23"/>
    <p:sldId id="282" r:id="rId24"/>
    <p:sldId id="335" r:id="rId25"/>
    <p:sldId id="284" r:id="rId26"/>
    <p:sldId id="285" r:id="rId27"/>
    <p:sldId id="336" r:id="rId28"/>
    <p:sldId id="337" r:id="rId29"/>
    <p:sldId id="288" r:id="rId30"/>
    <p:sldId id="338" r:id="rId31"/>
    <p:sldId id="290" r:id="rId32"/>
    <p:sldId id="339" r:id="rId33"/>
    <p:sldId id="293" r:id="rId34"/>
    <p:sldId id="340" r:id="rId35"/>
    <p:sldId id="295" r:id="rId36"/>
    <p:sldId id="341" r:id="rId37"/>
    <p:sldId id="297" r:id="rId38"/>
    <p:sldId id="342" r:id="rId39"/>
    <p:sldId id="281" r:id="rId40"/>
    <p:sldId id="323" r:id="rId41"/>
    <p:sldId id="299" r:id="rId42"/>
    <p:sldId id="343" r:id="rId43"/>
    <p:sldId id="344" r:id="rId44"/>
    <p:sldId id="324" r:id="rId45"/>
    <p:sldId id="302" r:id="rId46"/>
    <p:sldId id="345" r:id="rId47"/>
    <p:sldId id="346" r:id="rId48"/>
    <p:sldId id="347" r:id="rId49"/>
    <p:sldId id="348" r:id="rId50"/>
    <p:sldId id="308" r:id="rId51"/>
    <p:sldId id="349" r:id="rId52"/>
    <p:sldId id="350" r:id="rId53"/>
    <p:sldId id="351" r:id="rId54"/>
    <p:sldId id="352" r:id="rId55"/>
    <p:sldId id="353" r:id="rId56"/>
    <p:sldId id="354" r:id="rId57"/>
    <p:sldId id="355" r:id="rId58"/>
    <p:sldId id="356" r:id="rId59"/>
    <p:sldId id="317" r:id="rId60"/>
    <p:sldId id="357" r:id="rId6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AFFB"/>
    <a:srgbClr val="D2D0FF"/>
    <a:srgbClr val="C6EC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091" autoAdjust="0"/>
  </p:normalViewPr>
  <p:slideViewPr>
    <p:cSldViewPr snapToGrid="0" snapToObjects="1">
      <p:cViewPr varScale="1">
        <p:scale>
          <a:sx n="54" d="100"/>
          <a:sy n="54" d="100"/>
        </p:scale>
        <p:origin x="13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B855F-76A7-4029-8C78-E74E2ABC8845}" type="datetimeFigureOut">
              <a:rPr lang="tr-TR" smtClean="0"/>
              <a:t>8.08.2022</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7D6D8-AB3A-4B19-B99A-E0D9D48E8ACB}" type="slidenum">
              <a:rPr lang="tr-TR" smtClean="0"/>
              <a:t>‹#›</a:t>
            </a:fld>
            <a:endParaRPr lang="tr-TR"/>
          </a:p>
        </p:txBody>
      </p:sp>
    </p:spTree>
    <p:extLst>
      <p:ext uri="{BB962C8B-B14F-4D97-AF65-F5344CB8AC3E}">
        <p14:creationId xmlns:p14="http://schemas.microsoft.com/office/powerpoint/2010/main" val="377625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Eğitimciye not: Gruba Ali’nin çöp adam resmini gösterin ve şu yönergeyi verin:</a:t>
            </a:r>
          </a:p>
          <a:p>
            <a:r>
              <a:rPr lang="tr-TR" dirty="0"/>
              <a:t>Bu Ali. Ali’nin ruh sağlığının yerinde olup olmadığını hangi özelliklerinden anlarsınız? Haydi bana ruh sağlığı yerinde olan Ali’yi tarif edin. Eğer cevap vermekte zorlanırlarsa: Örneğin Ali zorluklarla başa çıkabiliyor. Ali iyi bir işte, severek çalışıyor. Ali’nin fiziksel sağlığı iyi. Ali mutlu görünüyor. Ali sevilen biri. Ali’nin sağlıklı bir evliliği var. Ali’nin yakın arkadaşları var. Ali’nin uğruna çaba gösterdiği amaçları var. Ali yetenekli biri. Ali başkalarına yardım etmeyi seviyor…”</a:t>
            </a:r>
          </a:p>
          <a:p>
            <a:r>
              <a:rPr lang="tr-TR" dirty="0"/>
              <a:t>Katılımcıların görüşlerini alınız. Sonrasında DSÖ’nün ruh sağlığı tanımı ile devam ediniz. </a:t>
            </a:r>
          </a:p>
        </p:txBody>
      </p:sp>
      <p:sp>
        <p:nvSpPr>
          <p:cNvPr id="4" name="Slayt Numarası Yer Tutucusu 3"/>
          <p:cNvSpPr>
            <a:spLocks noGrp="1"/>
          </p:cNvSpPr>
          <p:nvPr>
            <p:ph type="sldNum" sz="quarter" idx="10"/>
          </p:nvPr>
        </p:nvSpPr>
        <p:spPr/>
        <p:txBody>
          <a:bodyPr/>
          <a:lstStyle/>
          <a:p>
            <a:fld id="{E6B7D6D8-AB3A-4B19-B99A-E0D9D48E8ACB}" type="slidenum">
              <a:rPr lang="tr-TR" smtClean="0"/>
              <a:t>5</a:t>
            </a:fld>
            <a:endParaRPr lang="tr-TR"/>
          </a:p>
        </p:txBody>
      </p:sp>
    </p:spTree>
    <p:extLst>
      <p:ext uri="{BB962C8B-B14F-4D97-AF65-F5344CB8AC3E}">
        <p14:creationId xmlns:p14="http://schemas.microsoft.com/office/powerpoint/2010/main" val="318400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15</a:t>
            </a:fld>
            <a:endParaRPr lang="tr-TR"/>
          </a:p>
        </p:txBody>
      </p:sp>
    </p:spTree>
    <p:extLst>
      <p:ext uri="{BB962C8B-B14F-4D97-AF65-F5344CB8AC3E}">
        <p14:creationId xmlns:p14="http://schemas.microsoft.com/office/powerpoint/2010/main" val="459332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Eğiticiye not: Stres nedir, ne değildir? Stresli olduğunuz anları hatırlayın.  Hangi durumlarda stres oluyorsunuz? Vücudunuzda neler oluyor? diyerek katılımcıların stresin fizyolojisini anlatın. </a:t>
            </a:r>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16</a:t>
            </a:fld>
            <a:endParaRPr lang="tr-TR"/>
          </a:p>
        </p:txBody>
      </p:sp>
    </p:spTree>
    <p:extLst>
      <p:ext uri="{BB962C8B-B14F-4D97-AF65-F5344CB8AC3E}">
        <p14:creationId xmlns:p14="http://schemas.microsoft.com/office/powerpoint/2010/main" val="83276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17</a:t>
            </a:fld>
            <a:endParaRPr lang="tr-TR"/>
          </a:p>
        </p:txBody>
      </p:sp>
    </p:spTree>
    <p:extLst>
      <p:ext uri="{BB962C8B-B14F-4D97-AF65-F5344CB8AC3E}">
        <p14:creationId xmlns:p14="http://schemas.microsoft.com/office/powerpoint/2010/main" val="300785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18</a:t>
            </a:fld>
            <a:endParaRPr lang="tr-TR"/>
          </a:p>
        </p:txBody>
      </p:sp>
    </p:spTree>
    <p:extLst>
      <p:ext uri="{BB962C8B-B14F-4D97-AF65-F5344CB8AC3E}">
        <p14:creationId xmlns:p14="http://schemas.microsoft.com/office/powerpoint/2010/main" val="3511816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19</a:t>
            </a:fld>
            <a:endParaRPr lang="tr-TR"/>
          </a:p>
        </p:txBody>
      </p:sp>
    </p:spTree>
    <p:extLst>
      <p:ext uri="{BB962C8B-B14F-4D97-AF65-F5344CB8AC3E}">
        <p14:creationId xmlns:p14="http://schemas.microsoft.com/office/powerpoint/2010/main" val="3394958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Eğiticiye Not: Katılımcılara uzun süre ya da sık sık stres durumlarına maruz kalırsak bu bedenimiz sürekli bu tepkileri verir. Peki uzun süre bunları yaşarsak sağlığımıza etkileri sizce neler olabilir? Diye sorarak olası hastalıklarla ilgili fikirlerini dinleyin. </a:t>
            </a:r>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20</a:t>
            </a:fld>
            <a:endParaRPr lang="tr-TR"/>
          </a:p>
        </p:txBody>
      </p:sp>
    </p:spTree>
    <p:extLst>
      <p:ext uri="{BB962C8B-B14F-4D97-AF65-F5344CB8AC3E}">
        <p14:creationId xmlns:p14="http://schemas.microsoft.com/office/powerpoint/2010/main" val="4204151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21</a:t>
            </a:fld>
            <a:endParaRPr lang="tr-TR"/>
          </a:p>
        </p:txBody>
      </p:sp>
    </p:spTree>
    <p:extLst>
      <p:ext uri="{BB962C8B-B14F-4D97-AF65-F5344CB8AC3E}">
        <p14:creationId xmlns:p14="http://schemas.microsoft.com/office/powerpoint/2010/main" val="18634477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Eğiticiye not: Stresin sağlığımıza zarar verebileceğini gördük. Ancak stresle başa çıkabilmemiz mümkün. Şimdi kendinize şu soruyu sorun: slayttaki soruları okuyunuz.</a:t>
            </a:r>
          </a:p>
          <a:p>
            <a:endParaRPr lang="tr-TR" dirty="0"/>
          </a:p>
          <a:p>
            <a:r>
              <a:rPr lang="tr-TR" dirty="0"/>
              <a:t>Soruya verdikleri yanıtları dinleyin ve insanların stresle başa çıkmada bir takım etkili ve etkisiz yöntemler kullandığını; etkili yöntemlerle başa çıkan kişilerin stres durumlarının üstesinden daha iyi geldiklerini söyleyerek stresle baş etme yöntemlerini sıralayın.</a:t>
            </a:r>
          </a:p>
        </p:txBody>
      </p:sp>
      <p:sp>
        <p:nvSpPr>
          <p:cNvPr id="4" name="Slayt Numarası Yer Tutucusu 3"/>
          <p:cNvSpPr>
            <a:spLocks noGrp="1"/>
          </p:cNvSpPr>
          <p:nvPr>
            <p:ph type="sldNum" sz="quarter" idx="10"/>
          </p:nvPr>
        </p:nvSpPr>
        <p:spPr/>
        <p:txBody>
          <a:bodyPr/>
          <a:lstStyle/>
          <a:p>
            <a:fld id="{E6B7D6D8-AB3A-4B19-B99A-E0D9D48E8ACB}" type="slidenum">
              <a:rPr lang="tr-TR" smtClean="0"/>
              <a:t>22</a:t>
            </a:fld>
            <a:endParaRPr lang="tr-TR"/>
          </a:p>
        </p:txBody>
      </p:sp>
    </p:spTree>
    <p:extLst>
      <p:ext uri="{BB962C8B-B14F-4D97-AF65-F5344CB8AC3E}">
        <p14:creationId xmlns:p14="http://schemas.microsoft.com/office/powerpoint/2010/main" val="2503231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23</a:t>
            </a:fld>
            <a:endParaRPr lang="tr-TR"/>
          </a:p>
        </p:txBody>
      </p:sp>
    </p:spTree>
    <p:extLst>
      <p:ext uri="{BB962C8B-B14F-4D97-AF65-F5344CB8AC3E}">
        <p14:creationId xmlns:p14="http://schemas.microsoft.com/office/powerpoint/2010/main" val="1302722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24</a:t>
            </a:fld>
            <a:endParaRPr lang="tr-TR"/>
          </a:p>
        </p:txBody>
      </p:sp>
    </p:spTree>
    <p:extLst>
      <p:ext uri="{BB962C8B-B14F-4D97-AF65-F5344CB8AC3E}">
        <p14:creationId xmlns:p14="http://schemas.microsoft.com/office/powerpoint/2010/main" val="1905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7</a:t>
            </a:fld>
            <a:endParaRPr lang="tr-TR"/>
          </a:p>
        </p:txBody>
      </p:sp>
    </p:spTree>
    <p:extLst>
      <p:ext uri="{BB962C8B-B14F-4D97-AF65-F5344CB8AC3E}">
        <p14:creationId xmlns:p14="http://schemas.microsoft.com/office/powerpoint/2010/main" val="1415416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a:t>Eğiticiye not: Stresten bahsetmişken duygularımızdan da bahsetmemiz önemli. Aşağıdaki resimleri inceleyip hangi duyguları yansıttığını söyleyebilir misiniz diyerek katılımcılardan 6 temel duygu ifadesini almaya çalışın. Sırasıyla Üzüntü, şaşkınlık, sevinç, tiksinme, öfke ve korku.</a:t>
            </a:r>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25</a:t>
            </a:fld>
            <a:endParaRPr lang="tr-TR"/>
          </a:p>
        </p:txBody>
      </p:sp>
    </p:spTree>
    <p:extLst>
      <p:ext uri="{BB962C8B-B14F-4D97-AF65-F5344CB8AC3E}">
        <p14:creationId xmlns:p14="http://schemas.microsoft.com/office/powerpoint/2010/main" val="3072431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26</a:t>
            </a:fld>
            <a:endParaRPr lang="tr-TR"/>
          </a:p>
        </p:txBody>
      </p:sp>
    </p:spTree>
    <p:extLst>
      <p:ext uri="{BB962C8B-B14F-4D97-AF65-F5344CB8AC3E}">
        <p14:creationId xmlns:p14="http://schemas.microsoft.com/office/powerpoint/2010/main" val="3694139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27</a:t>
            </a:fld>
            <a:endParaRPr lang="tr-TR"/>
          </a:p>
        </p:txBody>
      </p:sp>
    </p:spTree>
    <p:extLst>
      <p:ext uri="{BB962C8B-B14F-4D97-AF65-F5344CB8AC3E}">
        <p14:creationId xmlns:p14="http://schemas.microsoft.com/office/powerpoint/2010/main" val="2592315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Eğiticiye not: Öfkelendiğinizde genellikle ilk olarak ne yaparsınız? diye gruba sorun ve cevapları dinleyin ve tekrar edin. Öfkeyi yönetebilmek için yapabileceklerini sıralayın.</a:t>
            </a:r>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28</a:t>
            </a:fld>
            <a:endParaRPr lang="tr-TR"/>
          </a:p>
        </p:txBody>
      </p:sp>
    </p:spTree>
    <p:extLst>
      <p:ext uri="{BB962C8B-B14F-4D97-AF65-F5344CB8AC3E}">
        <p14:creationId xmlns:p14="http://schemas.microsoft.com/office/powerpoint/2010/main" val="3866855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29</a:t>
            </a:fld>
            <a:endParaRPr lang="tr-TR"/>
          </a:p>
        </p:txBody>
      </p:sp>
    </p:spTree>
    <p:extLst>
      <p:ext uri="{BB962C8B-B14F-4D97-AF65-F5344CB8AC3E}">
        <p14:creationId xmlns:p14="http://schemas.microsoft.com/office/powerpoint/2010/main" val="2300197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30</a:t>
            </a:fld>
            <a:endParaRPr lang="tr-TR"/>
          </a:p>
        </p:txBody>
      </p:sp>
    </p:spTree>
    <p:extLst>
      <p:ext uri="{BB962C8B-B14F-4D97-AF65-F5344CB8AC3E}">
        <p14:creationId xmlns:p14="http://schemas.microsoft.com/office/powerpoint/2010/main" val="1981871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31</a:t>
            </a:fld>
            <a:endParaRPr lang="tr-TR"/>
          </a:p>
        </p:txBody>
      </p:sp>
    </p:spTree>
    <p:extLst>
      <p:ext uri="{BB962C8B-B14F-4D97-AF65-F5344CB8AC3E}">
        <p14:creationId xmlns:p14="http://schemas.microsoft.com/office/powerpoint/2010/main" val="1139070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Eğiticiye not: “Stres ve öfkeyle başa çıkmak öğrenebileceğiniz bir şeydir. Az önce bahsettiğimiz baş etme yollarını deneyerek bu becerileri zamanla kazanabiliriz. Ancak baş etmekte zorluk yaşadığınızda yakınlarınızdan veya bir uzmandan destek almanızı öneririm. Çünkü baş etmekte zorlandığımız durumlar zamanla ruhsal iyilik halimizi bozabilir ve depresyon, kaygı, intihar gibi bir takım ruhsal sorunlara yol açabilir.”  diyerek depresyon </a:t>
            </a:r>
            <a:r>
              <a:rPr lang="tr-TR" dirty="0" err="1"/>
              <a:t>slaytına</a:t>
            </a:r>
            <a:r>
              <a:rPr lang="tr-TR" dirty="0"/>
              <a:t> geçin. </a:t>
            </a:r>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32</a:t>
            </a:fld>
            <a:endParaRPr lang="tr-TR"/>
          </a:p>
        </p:txBody>
      </p:sp>
    </p:spTree>
    <p:extLst>
      <p:ext uri="{BB962C8B-B14F-4D97-AF65-F5344CB8AC3E}">
        <p14:creationId xmlns:p14="http://schemas.microsoft.com/office/powerpoint/2010/main" val="768981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33</a:t>
            </a:fld>
            <a:endParaRPr lang="tr-TR"/>
          </a:p>
        </p:txBody>
      </p:sp>
    </p:spTree>
    <p:extLst>
      <p:ext uri="{BB962C8B-B14F-4D97-AF65-F5344CB8AC3E}">
        <p14:creationId xmlns:p14="http://schemas.microsoft.com/office/powerpoint/2010/main" val="208400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34</a:t>
            </a:fld>
            <a:endParaRPr lang="tr-TR"/>
          </a:p>
        </p:txBody>
      </p:sp>
    </p:spTree>
    <p:extLst>
      <p:ext uri="{BB962C8B-B14F-4D97-AF65-F5344CB8AC3E}">
        <p14:creationId xmlns:p14="http://schemas.microsoft.com/office/powerpoint/2010/main" val="256309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Eğitimciye not: </a:t>
            </a:r>
          </a:p>
        </p:txBody>
      </p:sp>
      <p:sp>
        <p:nvSpPr>
          <p:cNvPr id="4" name="Slayt Numarası Yer Tutucusu 3"/>
          <p:cNvSpPr>
            <a:spLocks noGrp="1"/>
          </p:cNvSpPr>
          <p:nvPr>
            <p:ph type="sldNum" sz="quarter" idx="10"/>
          </p:nvPr>
        </p:nvSpPr>
        <p:spPr/>
        <p:txBody>
          <a:bodyPr/>
          <a:lstStyle/>
          <a:p>
            <a:fld id="{E6B7D6D8-AB3A-4B19-B99A-E0D9D48E8ACB}" type="slidenum">
              <a:rPr lang="tr-TR" smtClean="0"/>
              <a:t>8</a:t>
            </a:fld>
            <a:endParaRPr lang="tr-TR"/>
          </a:p>
        </p:txBody>
      </p:sp>
    </p:spTree>
    <p:extLst>
      <p:ext uri="{BB962C8B-B14F-4D97-AF65-F5344CB8AC3E}">
        <p14:creationId xmlns:p14="http://schemas.microsoft.com/office/powerpoint/2010/main" val="3617355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35</a:t>
            </a:fld>
            <a:endParaRPr lang="tr-TR"/>
          </a:p>
        </p:txBody>
      </p:sp>
    </p:spTree>
    <p:extLst>
      <p:ext uri="{BB962C8B-B14F-4D97-AF65-F5344CB8AC3E}">
        <p14:creationId xmlns:p14="http://schemas.microsoft.com/office/powerpoint/2010/main" val="3042234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Eğiticiye not: Hepimizin zaman zaman kendimizi çökkün ve mutsuz hissettiği zamanlar olabilir. Ancak eğer kendinizi son iki haftadır, hemen hemen her gün ve tüm gün sürecek şekilde çökkün, mutsuz hissediyorsanız ya da bir yakınınızda bu belirtileri gözlemliyorsanız hemen bir ruh sağlığı uzmanına başvurunuz. Bu bir depresyon olabilir. Depresyon sık görülen ama tedavi edilebilen bir hastalıktır.</a:t>
            </a:r>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36</a:t>
            </a:fld>
            <a:endParaRPr lang="tr-TR"/>
          </a:p>
        </p:txBody>
      </p:sp>
    </p:spTree>
    <p:extLst>
      <p:ext uri="{BB962C8B-B14F-4D97-AF65-F5344CB8AC3E}">
        <p14:creationId xmlns:p14="http://schemas.microsoft.com/office/powerpoint/2010/main" val="1916261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37</a:t>
            </a:fld>
            <a:endParaRPr lang="tr-TR"/>
          </a:p>
        </p:txBody>
      </p:sp>
    </p:spTree>
    <p:extLst>
      <p:ext uri="{BB962C8B-B14F-4D97-AF65-F5344CB8AC3E}">
        <p14:creationId xmlns:p14="http://schemas.microsoft.com/office/powerpoint/2010/main" val="297745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38</a:t>
            </a:fld>
            <a:endParaRPr lang="tr-TR"/>
          </a:p>
        </p:txBody>
      </p:sp>
    </p:spTree>
    <p:extLst>
      <p:ext uri="{BB962C8B-B14F-4D97-AF65-F5344CB8AC3E}">
        <p14:creationId xmlns:p14="http://schemas.microsoft.com/office/powerpoint/2010/main" val="23235899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39</a:t>
            </a:fld>
            <a:endParaRPr lang="tr-TR"/>
          </a:p>
        </p:txBody>
      </p:sp>
    </p:spTree>
    <p:extLst>
      <p:ext uri="{BB962C8B-B14F-4D97-AF65-F5344CB8AC3E}">
        <p14:creationId xmlns:p14="http://schemas.microsoft.com/office/powerpoint/2010/main" val="12072198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40</a:t>
            </a:fld>
            <a:endParaRPr lang="tr-TR"/>
          </a:p>
        </p:txBody>
      </p:sp>
    </p:spTree>
    <p:extLst>
      <p:ext uri="{BB962C8B-B14F-4D97-AF65-F5344CB8AC3E}">
        <p14:creationId xmlns:p14="http://schemas.microsoft.com/office/powerpoint/2010/main" val="13230012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41</a:t>
            </a:fld>
            <a:endParaRPr lang="tr-TR"/>
          </a:p>
        </p:txBody>
      </p:sp>
    </p:spTree>
    <p:extLst>
      <p:ext uri="{BB962C8B-B14F-4D97-AF65-F5344CB8AC3E}">
        <p14:creationId xmlns:p14="http://schemas.microsoft.com/office/powerpoint/2010/main" val="13230012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42</a:t>
            </a:fld>
            <a:endParaRPr lang="tr-TR"/>
          </a:p>
        </p:txBody>
      </p:sp>
    </p:spTree>
    <p:extLst>
      <p:ext uri="{BB962C8B-B14F-4D97-AF65-F5344CB8AC3E}">
        <p14:creationId xmlns:p14="http://schemas.microsoft.com/office/powerpoint/2010/main" val="23861201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Ruhsal sorunlar zamanında tedavi edilmediğinde intihar riski ortaya çıkabilmektedir. İntihar, kişinin bilinçli olarak hayatına son vermesidir. Her intihar olayı, arkasında bu olaydan etkilenecek insanlar bırakır. Ancak intihar önlenebilir bir durumdur. Bir yakınımızın intihar riski olup olmadığını belirleyebilmek ve zamanında destek ve yardım sunmak intiharın işaretlerini tanıyarak mümkün olabilir.” diyerek intihar konusuna giriş yapılır.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43</a:t>
            </a:fld>
            <a:endParaRPr lang="tr-TR"/>
          </a:p>
        </p:txBody>
      </p:sp>
    </p:spTree>
    <p:extLst>
      <p:ext uri="{BB962C8B-B14F-4D97-AF65-F5344CB8AC3E}">
        <p14:creationId xmlns:p14="http://schemas.microsoft.com/office/powerpoint/2010/main" val="1455318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44</a:t>
            </a:fld>
            <a:endParaRPr lang="tr-TR"/>
          </a:p>
        </p:txBody>
      </p:sp>
    </p:spTree>
    <p:extLst>
      <p:ext uri="{BB962C8B-B14F-4D97-AF65-F5344CB8AC3E}">
        <p14:creationId xmlns:p14="http://schemas.microsoft.com/office/powerpoint/2010/main" val="136392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Eğitimciye not: </a:t>
            </a:r>
          </a:p>
        </p:txBody>
      </p:sp>
      <p:sp>
        <p:nvSpPr>
          <p:cNvPr id="4" name="Slayt Numarası Yer Tutucusu 3"/>
          <p:cNvSpPr>
            <a:spLocks noGrp="1"/>
          </p:cNvSpPr>
          <p:nvPr>
            <p:ph type="sldNum" sz="quarter" idx="10"/>
          </p:nvPr>
        </p:nvSpPr>
        <p:spPr/>
        <p:txBody>
          <a:bodyPr/>
          <a:lstStyle/>
          <a:p>
            <a:fld id="{E6B7D6D8-AB3A-4B19-B99A-E0D9D48E8ACB}" type="slidenum">
              <a:rPr lang="tr-TR" smtClean="0"/>
              <a:t>9</a:t>
            </a:fld>
            <a:endParaRPr lang="tr-TR"/>
          </a:p>
        </p:txBody>
      </p:sp>
    </p:spTree>
    <p:extLst>
      <p:ext uri="{BB962C8B-B14F-4D97-AF65-F5344CB8AC3E}">
        <p14:creationId xmlns:p14="http://schemas.microsoft.com/office/powerpoint/2010/main" val="34136625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45</a:t>
            </a:fld>
            <a:endParaRPr lang="tr-TR"/>
          </a:p>
        </p:txBody>
      </p:sp>
    </p:spTree>
    <p:extLst>
      <p:ext uri="{BB962C8B-B14F-4D97-AF65-F5344CB8AC3E}">
        <p14:creationId xmlns:p14="http://schemas.microsoft.com/office/powerpoint/2010/main" val="1363925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46</a:t>
            </a:fld>
            <a:endParaRPr lang="tr-TR"/>
          </a:p>
        </p:txBody>
      </p:sp>
    </p:spTree>
    <p:extLst>
      <p:ext uri="{BB962C8B-B14F-4D97-AF65-F5344CB8AC3E}">
        <p14:creationId xmlns:p14="http://schemas.microsoft.com/office/powerpoint/2010/main" val="3084348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Eğitimciye not: Katılımcılara intihar düşüncesi olan yakınınıza yardım etmek için neler yapabilirsiniz? Sorusunu sorunuz birkaç cevap sonrası anlatacaklarınızla ilişkilendirerek konuya geçiş yapınız.</a:t>
            </a:r>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47</a:t>
            </a:fld>
            <a:endParaRPr lang="tr-TR"/>
          </a:p>
        </p:txBody>
      </p:sp>
    </p:spTree>
    <p:extLst>
      <p:ext uri="{BB962C8B-B14F-4D97-AF65-F5344CB8AC3E}">
        <p14:creationId xmlns:p14="http://schemas.microsoft.com/office/powerpoint/2010/main" val="3822970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48</a:t>
            </a:fld>
            <a:endParaRPr lang="tr-TR"/>
          </a:p>
        </p:txBody>
      </p:sp>
    </p:spTree>
    <p:extLst>
      <p:ext uri="{BB962C8B-B14F-4D97-AF65-F5344CB8AC3E}">
        <p14:creationId xmlns:p14="http://schemas.microsoft.com/office/powerpoint/2010/main" val="3589954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Eğiticiye not: İntihar hakkındaki gerçekleri anlatırken, aşağıdaki doğru-yanlış cümlelerini katılımcılara sorarak, onların cevapları sonrası doğru cevabı göstererek işleyiniz.</a:t>
            </a:r>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49</a:t>
            </a:fld>
            <a:endParaRPr lang="tr-TR"/>
          </a:p>
        </p:txBody>
      </p:sp>
    </p:spTree>
    <p:extLst>
      <p:ext uri="{BB962C8B-B14F-4D97-AF65-F5344CB8AC3E}">
        <p14:creationId xmlns:p14="http://schemas.microsoft.com/office/powerpoint/2010/main" val="2915947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YANLIŞ</a:t>
            </a:r>
          </a:p>
        </p:txBody>
      </p:sp>
      <p:sp>
        <p:nvSpPr>
          <p:cNvPr id="4" name="Slayt Numarası Yer Tutucusu 3"/>
          <p:cNvSpPr>
            <a:spLocks noGrp="1"/>
          </p:cNvSpPr>
          <p:nvPr>
            <p:ph type="sldNum" sz="quarter" idx="10"/>
          </p:nvPr>
        </p:nvSpPr>
        <p:spPr/>
        <p:txBody>
          <a:bodyPr/>
          <a:lstStyle/>
          <a:p>
            <a:fld id="{E6B7D6D8-AB3A-4B19-B99A-E0D9D48E8ACB}" type="slidenum">
              <a:rPr lang="tr-TR" smtClean="0"/>
              <a:t>50</a:t>
            </a:fld>
            <a:endParaRPr lang="tr-TR"/>
          </a:p>
        </p:txBody>
      </p:sp>
    </p:spTree>
    <p:extLst>
      <p:ext uri="{BB962C8B-B14F-4D97-AF65-F5344CB8AC3E}">
        <p14:creationId xmlns:p14="http://schemas.microsoft.com/office/powerpoint/2010/main" val="17902225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51</a:t>
            </a:fld>
            <a:endParaRPr lang="tr-TR"/>
          </a:p>
        </p:txBody>
      </p:sp>
    </p:spTree>
    <p:extLst>
      <p:ext uri="{BB962C8B-B14F-4D97-AF65-F5344CB8AC3E}">
        <p14:creationId xmlns:p14="http://schemas.microsoft.com/office/powerpoint/2010/main" val="2819369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YANLIŞ</a:t>
            </a:r>
          </a:p>
        </p:txBody>
      </p:sp>
      <p:sp>
        <p:nvSpPr>
          <p:cNvPr id="4" name="Slayt Numarası Yer Tutucusu 3"/>
          <p:cNvSpPr>
            <a:spLocks noGrp="1"/>
          </p:cNvSpPr>
          <p:nvPr>
            <p:ph type="sldNum" sz="quarter" idx="10"/>
          </p:nvPr>
        </p:nvSpPr>
        <p:spPr/>
        <p:txBody>
          <a:bodyPr/>
          <a:lstStyle/>
          <a:p>
            <a:fld id="{E6B7D6D8-AB3A-4B19-B99A-E0D9D48E8ACB}" type="slidenum">
              <a:rPr lang="tr-TR" smtClean="0"/>
              <a:t>52</a:t>
            </a:fld>
            <a:endParaRPr lang="tr-TR"/>
          </a:p>
        </p:txBody>
      </p:sp>
    </p:spTree>
    <p:extLst>
      <p:ext uri="{BB962C8B-B14F-4D97-AF65-F5344CB8AC3E}">
        <p14:creationId xmlns:p14="http://schemas.microsoft.com/office/powerpoint/2010/main" val="32421689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53</a:t>
            </a:fld>
            <a:endParaRPr lang="tr-TR"/>
          </a:p>
        </p:txBody>
      </p:sp>
    </p:spTree>
    <p:extLst>
      <p:ext uri="{BB962C8B-B14F-4D97-AF65-F5344CB8AC3E}">
        <p14:creationId xmlns:p14="http://schemas.microsoft.com/office/powerpoint/2010/main" val="1844406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54</a:t>
            </a:fld>
            <a:endParaRPr lang="tr-TR"/>
          </a:p>
        </p:txBody>
      </p:sp>
    </p:spTree>
    <p:extLst>
      <p:ext uri="{BB962C8B-B14F-4D97-AF65-F5344CB8AC3E}">
        <p14:creationId xmlns:p14="http://schemas.microsoft.com/office/powerpoint/2010/main" val="3637289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10</a:t>
            </a:fld>
            <a:endParaRPr lang="tr-TR"/>
          </a:p>
        </p:txBody>
      </p:sp>
    </p:spTree>
    <p:extLst>
      <p:ext uri="{BB962C8B-B14F-4D97-AF65-F5344CB8AC3E}">
        <p14:creationId xmlns:p14="http://schemas.microsoft.com/office/powerpoint/2010/main" val="25032311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55</a:t>
            </a:fld>
            <a:endParaRPr lang="tr-TR"/>
          </a:p>
        </p:txBody>
      </p:sp>
    </p:spTree>
    <p:extLst>
      <p:ext uri="{BB962C8B-B14F-4D97-AF65-F5344CB8AC3E}">
        <p14:creationId xmlns:p14="http://schemas.microsoft.com/office/powerpoint/2010/main" val="35319492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56</a:t>
            </a:fld>
            <a:endParaRPr lang="tr-TR"/>
          </a:p>
        </p:txBody>
      </p:sp>
    </p:spTree>
    <p:extLst>
      <p:ext uri="{BB962C8B-B14F-4D97-AF65-F5344CB8AC3E}">
        <p14:creationId xmlns:p14="http://schemas.microsoft.com/office/powerpoint/2010/main" val="4198400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57</a:t>
            </a:fld>
            <a:endParaRPr lang="tr-TR"/>
          </a:p>
        </p:txBody>
      </p:sp>
    </p:spTree>
    <p:extLst>
      <p:ext uri="{BB962C8B-B14F-4D97-AF65-F5344CB8AC3E}">
        <p14:creationId xmlns:p14="http://schemas.microsoft.com/office/powerpoint/2010/main" val="3941081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Eğiticiye Not:</a:t>
            </a:r>
          </a:p>
          <a:p>
            <a:r>
              <a:rPr lang="tr-TR" dirty="0"/>
              <a:t>İntiharın işaretlerini tanırsak, intihar ile ilgili doğru bilgilere sahip olursak çevremizde intihar riski olan kişileri erken dönemde fark edebilir ve onlara destek olabiliriz.</a:t>
            </a:r>
          </a:p>
          <a:p>
            <a:r>
              <a:rPr lang="tr-TR" dirty="0"/>
              <a:t>Güçlü ilişkiler bizi hayata bağlar.</a:t>
            </a:r>
          </a:p>
          <a:p>
            <a:r>
              <a:rPr lang="tr-TR" dirty="0"/>
              <a:t>İntihar riski olduğunu düşündüğünüz bir yakınınız varsa elinizi uzatın ve hayatını kurtarın. diyerek intihar konusunu kapatın. Kendileri ya da yakınlarında, baş etmekte güçlük çektikleri durumlar varsa, bahsettiğimiz ruhsal belirtileri fark ettiklerinde bir uzmana başvurmaları gerektiğini hatırlatarak, başvurabilecekleri kişi, kurum ve kuruluşlar aktarılır.</a:t>
            </a:r>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58</a:t>
            </a:fld>
            <a:endParaRPr lang="tr-TR"/>
          </a:p>
        </p:txBody>
      </p:sp>
    </p:spTree>
    <p:extLst>
      <p:ext uri="{BB962C8B-B14F-4D97-AF65-F5344CB8AC3E}">
        <p14:creationId xmlns:p14="http://schemas.microsoft.com/office/powerpoint/2010/main" val="699146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59</a:t>
            </a:fld>
            <a:endParaRPr lang="tr-TR"/>
          </a:p>
        </p:txBody>
      </p:sp>
    </p:spTree>
    <p:extLst>
      <p:ext uri="{BB962C8B-B14F-4D97-AF65-F5344CB8AC3E}">
        <p14:creationId xmlns:p14="http://schemas.microsoft.com/office/powerpoint/2010/main" val="2592517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Eğiticiye Not: Bu oturumda aklınızda kalan terimler neler oldu? Diye sorun, cevapları aldıktan sonra oturumun genel özetini yapın.</a:t>
            </a:r>
          </a:p>
          <a:p>
            <a:endParaRPr lang="tr-TR" dirty="0"/>
          </a:p>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60</a:t>
            </a:fld>
            <a:endParaRPr lang="tr-TR"/>
          </a:p>
        </p:txBody>
      </p:sp>
    </p:spTree>
    <p:extLst>
      <p:ext uri="{BB962C8B-B14F-4D97-AF65-F5344CB8AC3E}">
        <p14:creationId xmlns:p14="http://schemas.microsoft.com/office/powerpoint/2010/main" val="284886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11</a:t>
            </a:fld>
            <a:endParaRPr lang="tr-TR"/>
          </a:p>
        </p:txBody>
      </p:sp>
    </p:spTree>
    <p:extLst>
      <p:ext uri="{BB962C8B-B14F-4D97-AF65-F5344CB8AC3E}">
        <p14:creationId xmlns:p14="http://schemas.microsoft.com/office/powerpoint/2010/main" val="3659806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12</a:t>
            </a:fld>
            <a:endParaRPr lang="tr-TR"/>
          </a:p>
        </p:txBody>
      </p:sp>
    </p:spTree>
    <p:extLst>
      <p:ext uri="{BB962C8B-B14F-4D97-AF65-F5344CB8AC3E}">
        <p14:creationId xmlns:p14="http://schemas.microsoft.com/office/powerpoint/2010/main" val="15110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13</a:t>
            </a:fld>
            <a:endParaRPr lang="tr-TR"/>
          </a:p>
        </p:txBody>
      </p:sp>
    </p:spTree>
    <p:extLst>
      <p:ext uri="{BB962C8B-B14F-4D97-AF65-F5344CB8AC3E}">
        <p14:creationId xmlns:p14="http://schemas.microsoft.com/office/powerpoint/2010/main" val="3553672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6B7D6D8-AB3A-4B19-B99A-E0D9D48E8ACB}" type="slidenum">
              <a:rPr lang="tr-TR" smtClean="0"/>
              <a:t>14</a:t>
            </a:fld>
            <a:endParaRPr lang="tr-TR"/>
          </a:p>
        </p:txBody>
      </p:sp>
    </p:spTree>
    <p:extLst>
      <p:ext uri="{BB962C8B-B14F-4D97-AF65-F5344CB8AC3E}">
        <p14:creationId xmlns:p14="http://schemas.microsoft.com/office/powerpoint/2010/main" val="119211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EB6C-1411-A149-A0EC-B14D929EA1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04592BC0-552E-8A4F-80CA-4C78F7580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24669AD3-2660-1648-A873-9FC78511F16A}"/>
              </a:ext>
            </a:extLst>
          </p:cNvPr>
          <p:cNvSpPr>
            <a:spLocks noGrp="1"/>
          </p:cNvSpPr>
          <p:nvPr>
            <p:ph type="dt" sz="half" idx="10"/>
          </p:nvPr>
        </p:nvSpPr>
        <p:spPr/>
        <p:txBody>
          <a:bodyPr/>
          <a:lstStyle/>
          <a:p>
            <a:fld id="{2F5285B2-4808-3A4D-BB68-A2E73C370163}" type="datetimeFigureOut">
              <a:rPr lang="x-none" smtClean="0"/>
              <a:t>8/8/2022</a:t>
            </a:fld>
            <a:endParaRPr lang="x-none"/>
          </a:p>
        </p:txBody>
      </p:sp>
      <p:sp>
        <p:nvSpPr>
          <p:cNvPr id="5" name="Footer Placeholder 4">
            <a:extLst>
              <a:ext uri="{FF2B5EF4-FFF2-40B4-BE49-F238E27FC236}">
                <a16:creationId xmlns:a16="http://schemas.microsoft.com/office/drawing/2014/main" id="{D1456ACE-CED1-2246-908D-ABE724B2D62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20F59D9-82B3-1B42-8CB3-30B4C3BF6503}"/>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996151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B6761-7872-C44C-930B-C16FAAE0E359}"/>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D77692E-2DE0-9E46-B5C9-51683C0A4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25EAD8D3-87F7-0044-BC67-AC9C295FB40B}"/>
              </a:ext>
            </a:extLst>
          </p:cNvPr>
          <p:cNvSpPr>
            <a:spLocks noGrp="1"/>
          </p:cNvSpPr>
          <p:nvPr>
            <p:ph type="dt" sz="half" idx="10"/>
          </p:nvPr>
        </p:nvSpPr>
        <p:spPr/>
        <p:txBody>
          <a:bodyPr/>
          <a:lstStyle/>
          <a:p>
            <a:fld id="{2F5285B2-4808-3A4D-BB68-A2E73C370163}" type="datetimeFigureOut">
              <a:rPr lang="x-none" smtClean="0"/>
              <a:t>8/8/2022</a:t>
            </a:fld>
            <a:endParaRPr lang="x-none"/>
          </a:p>
        </p:txBody>
      </p:sp>
      <p:sp>
        <p:nvSpPr>
          <p:cNvPr id="5" name="Footer Placeholder 4">
            <a:extLst>
              <a:ext uri="{FF2B5EF4-FFF2-40B4-BE49-F238E27FC236}">
                <a16:creationId xmlns:a16="http://schemas.microsoft.com/office/drawing/2014/main" id="{92255C22-D284-CB4C-BCB0-D046CD4A96A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24B2A-B490-6E44-8B1A-D561D6E7A6D9}"/>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777346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1731E-EB23-7641-8DEC-665F9DADD8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AD6576D1-4616-6B44-BC14-08DE0DE056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7C1419D-9AF8-4143-B889-0F58DD9D1E01}"/>
              </a:ext>
            </a:extLst>
          </p:cNvPr>
          <p:cNvSpPr>
            <a:spLocks noGrp="1"/>
          </p:cNvSpPr>
          <p:nvPr>
            <p:ph type="dt" sz="half" idx="10"/>
          </p:nvPr>
        </p:nvSpPr>
        <p:spPr/>
        <p:txBody>
          <a:bodyPr/>
          <a:lstStyle/>
          <a:p>
            <a:fld id="{2F5285B2-4808-3A4D-BB68-A2E73C370163}" type="datetimeFigureOut">
              <a:rPr lang="x-none" smtClean="0"/>
              <a:t>8/8/2022</a:t>
            </a:fld>
            <a:endParaRPr lang="x-none"/>
          </a:p>
        </p:txBody>
      </p:sp>
      <p:sp>
        <p:nvSpPr>
          <p:cNvPr id="5" name="Footer Placeholder 4">
            <a:extLst>
              <a:ext uri="{FF2B5EF4-FFF2-40B4-BE49-F238E27FC236}">
                <a16:creationId xmlns:a16="http://schemas.microsoft.com/office/drawing/2014/main" id="{4CF407DC-D41C-B442-BE9D-08E011A1A63C}"/>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F1EA4B2-C36D-854A-9811-44889687E87A}"/>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22239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108DB-30E7-6D40-9393-B0A4920F0C1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469C090B-D058-9E46-A081-FA6478430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BA7EB3F2-410E-F24C-845F-D65BEB97167C}"/>
              </a:ext>
            </a:extLst>
          </p:cNvPr>
          <p:cNvSpPr>
            <a:spLocks noGrp="1"/>
          </p:cNvSpPr>
          <p:nvPr>
            <p:ph type="dt" sz="half" idx="10"/>
          </p:nvPr>
        </p:nvSpPr>
        <p:spPr/>
        <p:txBody>
          <a:bodyPr/>
          <a:lstStyle/>
          <a:p>
            <a:fld id="{2F5285B2-4808-3A4D-BB68-A2E73C370163}" type="datetimeFigureOut">
              <a:rPr lang="x-none" smtClean="0"/>
              <a:t>8/8/2022</a:t>
            </a:fld>
            <a:endParaRPr lang="x-none"/>
          </a:p>
        </p:txBody>
      </p:sp>
      <p:sp>
        <p:nvSpPr>
          <p:cNvPr id="5" name="Footer Placeholder 4">
            <a:extLst>
              <a:ext uri="{FF2B5EF4-FFF2-40B4-BE49-F238E27FC236}">
                <a16:creationId xmlns:a16="http://schemas.microsoft.com/office/drawing/2014/main" id="{E231D7EB-8F55-E545-9320-4A30C8D6D07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0E1A7D2-B472-E649-93B6-7395572AFDC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10798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F9F0-8A28-AB4C-8C4F-BC3FA4F6D1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03E10383-C8F1-9D44-9F7F-72FFAFAD73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6664A2-CA03-4E4C-AD44-B593210EA4C9}"/>
              </a:ext>
            </a:extLst>
          </p:cNvPr>
          <p:cNvSpPr>
            <a:spLocks noGrp="1"/>
          </p:cNvSpPr>
          <p:nvPr>
            <p:ph type="dt" sz="half" idx="10"/>
          </p:nvPr>
        </p:nvSpPr>
        <p:spPr/>
        <p:txBody>
          <a:bodyPr/>
          <a:lstStyle/>
          <a:p>
            <a:fld id="{2F5285B2-4808-3A4D-BB68-A2E73C370163}" type="datetimeFigureOut">
              <a:rPr lang="x-none" smtClean="0"/>
              <a:t>8/8/2022</a:t>
            </a:fld>
            <a:endParaRPr lang="x-none"/>
          </a:p>
        </p:txBody>
      </p:sp>
      <p:sp>
        <p:nvSpPr>
          <p:cNvPr id="5" name="Footer Placeholder 4">
            <a:extLst>
              <a:ext uri="{FF2B5EF4-FFF2-40B4-BE49-F238E27FC236}">
                <a16:creationId xmlns:a16="http://schemas.microsoft.com/office/drawing/2014/main" id="{895BBD0D-398A-4245-9890-4BF2292E6D3B}"/>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5900182-B7A0-5640-8F48-EA31AE1C0715}"/>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179820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B82F-89C1-B745-92BC-13B261C21692}"/>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CD614845-1220-8249-81E3-C857DC54F1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7BD1C4B0-D7F3-2B45-AB8D-FB6583357F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F2257E44-1ED7-B746-B09A-4E8E2BD1D9FE}"/>
              </a:ext>
            </a:extLst>
          </p:cNvPr>
          <p:cNvSpPr>
            <a:spLocks noGrp="1"/>
          </p:cNvSpPr>
          <p:nvPr>
            <p:ph type="dt" sz="half" idx="10"/>
          </p:nvPr>
        </p:nvSpPr>
        <p:spPr/>
        <p:txBody>
          <a:bodyPr/>
          <a:lstStyle/>
          <a:p>
            <a:fld id="{2F5285B2-4808-3A4D-BB68-A2E73C370163}" type="datetimeFigureOut">
              <a:rPr lang="x-none" smtClean="0"/>
              <a:t>8/8/2022</a:t>
            </a:fld>
            <a:endParaRPr lang="x-none"/>
          </a:p>
        </p:txBody>
      </p:sp>
      <p:sp>
        <p:nvSpPr>
          <p:cNvPr id="6" name="Footer Placeholder 5">
            <a:extLst>
              <a:ext uri="{FF2B5EF4-FFF2-40B4-BE49-F238E27FC236}">
                <a16:creationId xmlns:a16="http://schemas.microsoft.com/office/drawing/2014/main" id="{821B49D1-A92D-2F42-8513-5317FF4B5531}"/>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390BAB-A733-5947-933F-748214A8A40F}"/>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09775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14FFC-8ADB-B548-A6AA-D786A3820A08}"/>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163B2B86-714E-9449-A21B-C1E7ADECA6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4A9F27-65D3-B44D-ADFC-9194EC7CE8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FDE9A275-5820-7C4C-B9F5-A1B5F34392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B98B24-4375-0D4A-8CE5-04F577FBA5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DB7B4FAD-E363-4046-A917-ACA654DFB325}"/>
              </a:ext>
            </a:extLst>
          </p:cNvPr>
          <p:cNvSpPr>
            <a:spLocks noGrp="1"/>
          </p:cNvSpPr>
          <p:nvPr>
            <p:ph type="dt" sz="half" idx="10"/>
          </p:nvPr>
        </p:nvSpPr>
        <p:spPr/>
        <p:txBody>
          <a:bodyPr/>
          <a:lstStyle/>
          <a:p>
            <a:fld id="{2F5285B2-4808-3A4D-BB68-A2E73C370163}" type="datetimeFigureOut">
              <a:rPr lang="x-none" smtClean="0"/>
              <a:t>8/8/2022</a:t>
            </a:fld>
            <a:endParaRPr lang="x-none"/>
          </a:p>
        </p:txBody>
      </p:sp>
      <p:sp>
        <p:nvSpPr>
          <p:cNvPr id="8" name="Footer Placeholder 7">
            <a:extLst>
              <a:ext uri="{FF2B5EF4-FFF2-40B4-BE49-F238E27FC236}">
                <a16:creationId xmlns:a16="http://schemas.microsoft.com/office/drawing/2014/main" id="{5026ABA5-0ED8-AE44-A122-ED6C8AAF61A2}"/>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BB22A5CB-D5DB-9849-86E1-46FEC970FD5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24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6D3E-1CD4-DF4D-8333-317C491194A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64DF528E-2ECC-D742-8D57-824E7889BC6E}"/>
              </a:ext>
            </a:extLst>
          </p:cNvPr>
          <p:cNvSpPr>
            <a:spLocks noGrp="1"/>
          </p:cNvSpPr>
          <p:nvPr>
            <p:ph type="dt" sz="half" idx="10"/>
          </p:nvPr>
        </p:nvSpPr>
        <p:spPr/>
        <p:txBody>
          <a:bodyPr/>
          <a:lstStyle/>
          <a:p>
            <a:fld id="{2F5285B2-4808-3A4D-BB68-A2E73C370163}" type="datetimeFigureOut">
              <a:rPr lang="x-none" smtClean="0"/>
              <a:t>8/8/2022</a:t>
            </a:fld>
            <a:endParaRPr lang="x-none"/>
          </a:p>
        </p:txBody>
      </p:sp>
      <p:sp>
        <p:nvSpPr>
          <p:cNvPr id="4" name="Footer Placeholder 3">
            <a:extLst>
              <a:ext uri="{FF2B5EF4-FFF2-40B4-BE49-F238E27FC236}">
                <a16:creationId xmlns:a16="http://schemas.microsoft.com/office/drawing/2014/main" id="{CBEE60F1-75F7-A845-BFDE-F3F908D23CDD}"/>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A4368157-B90C-0043-9AA0-4ACCB9FA704B}"/>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74214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3B0890-F76A-D144-8FA8-7DAEBF737E80}"/>
              </a:ext>
            </a:extLst>
          </p:cNvPr>
          <p:cNvSpPr>
            <a:spLocks noGrp="1"/>
          </p:cNvSpPr>
          <p:nvPr>
            <p:ph type="dt" sz="half" idx="10"/>
          </p:nvPr>
        </p:nvSpPr>
        <p:spPr/>
        <p:txBody>
          <a:bodyPr/>
          <a:lstStyle/>
          <a:p>
            <a:fld id="{2F5285B2-4808-3A4D-BB68-A2E73C370163}" type="datetimeFigureOut">
              <a:rPr lang="x-none" smtClean="0"/>
              <a:t>8/8/2022</a:t>
            </a:fld>
            <a:endParaRPr lang="x-none"/>
          </a:p>
        </p:txBody>
      </p:sp>
      <p:sp>
        <p:nvSpPr>
          <p:cNvPr id="3" name="Footer Placeholder 2">
            <a:extLst>
              <a:ext uri="{FF2B5EF4-FFF2-40B4-BE49-F238E27FC236}">
                <a16:creationId xmlns:a16="http://schemas.microsoft.com/office/drawing/2014/main" id="{FF763531-4F69-0844-B63C-1B28BF8F0CDD}"/>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00F02028-A0BF-B446-B736-2DBF95E06FF2}"/>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26174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23B47-4085-9649-9B2C-7181847E3A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CB987035-BEC5-8144-A728-9DF2ACFF20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8320F05F-A384-FF4C-BBFA-76B8D1793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0078DB-5A01-7A4B-82A5-D2B9D56C953C}"/>
              </a:ext>
            </a:extLst>
          </p:cNvPr>
          <p:cNvSpPr>
            <a:spLocks noGrp="1"/>
          </p:cNvSpPr>
          <p:nvPr>
            <p:ph type="dt" sz="half" idx="10"/>
          </p:nvPr>
        </p:nvSpPr>
        <p:spPr/>
        <p:txBody>
          <a:bodyPr/>
          <a:lstStyle/>
          <a:p>
            <a:fld id="{2F5285B2-4808-3A4D-BB68-A2E73C370163}" type="datetimeFigureOut">
              <a:rPr lang="x-none" smtClean="0"/>
              <a:t>8/8/2022</a:t>
            </a:fld>
            <a:endParaRPr lang="x-none"/>
          </a:p>
        </p:txBody>
      </p:sp>
      <p:sp>
        <p:nvSpPr>
          <p:cNvPr id="6" name="Footer Placeholder 5">
            <a:extLst>
              <a:ext uri="{FF2B5EF4-FFF2-40B4-BE49-F238E27FC236}">
                <a16:creationId xmlns:a16="http://schemas.microsoft.com/office/drawing/2014/main" id="{896D09C7-66C5-8441-B4C9-182C851DF938}"/>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64E78E5-586B-9D45-954B-19A6CC05CD28}"/>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423651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AA8B-915C-774B-8CCF-BA56D3530C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F6C36D1-210A-BB4C-A58D-56939621D1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1A952FD-3EDE-E74B-A643-4191E6367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460DD4-617A-9340-AE1F-39420B68CE9A}"/>
              </a:ext>
            </a:extLst>
          </p:cNvPr>
          <p:cNvSpPr>
            <a:spLocks noGrp="1"/>
          </p:cNvSpPr>
          <p:nvPr>
            <p:ph type="dt" sz="half" idx="10"/>
          </p:nvPr>
        </p:nvSpPr>
        <p:spPr/>
        <p:txBody>
          <a:bodyPr/>
          <a:lstStyle/>
          <a:p>
            <a:fld id="{2F5285B2-4808-3A4D-BB68-A2E73C370163}" type="datetimeFigureOut">
              <a:rPr lang="x-none" smtClean="0"/>
              <a:t>8/8/2022</a:t>
            </a:fld>
            <a:endParaRPr lang="x-none"/>
          </a:p>
        </p:txBody>
      </p:sp>
      <p:sp>
        <p:nvSpPr>
          <p:cNvPr id="6" name="Footer Placeholder 5">
            <a:extLst>
              <a:ext uri="{FF2B5EF4-FFF2-40B4-BE49-F238E27FC236}">
                <a16:creationId xmlns:a16="http://schemas.microsoft.com/office/drawing/2014/main" id="{16F7537B-6C3E-C04D-948E-7CD037ACA7A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1B12B16-9584-0841-AD28-D3AC0EC96BD6}"/>
              </a:ext>
            </a:extLst>
          </p:cNvPr>
          <p:cNvSpPr>
            <a:spLocks noGrp="1"/>
          </p:cNvSpPr>
          <p:nvPr>
            <p:ph type="sldNum" sz="quarter" idx="12"/>
          </p:nvPr>
        </p:nvSpPr>
        <p:spPr/>
        <p:txBody>
          <a:bodyPr/>
          <a:lstStyle/>
          <a:p>
            <a:fld id="{296B865E-7BE2-9F45-9E07-1E4ECF6D5776}" type="slidenum">
              <a:rPr lang="x-none" smtClean="0"/>
              <a:t>‹#›</a:t>
            </a:fld>
            <a:endParaRPr lang="x-none"/>
          </a:p>
        </p:txBody>
      </p:sp>
    </p:spTree>
    <p:extLst>
      <p:ext uri="{BB962C8B-B14F-4D97-AF65-F5344CB8AC3E}">
        <p14:creationId xmlns:p14="http://schemas.microsoft.com/office/powerpoint/2010/main" val="3948782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5D727-9100-3F40-AABD-9EAB22C5EC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435FD711-D792-784D-ABCB-D6B7A3A53E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3C8E94D1-04D9-5E4C-939E-F6F2C3B69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285B2-4808-3A4D-BB68-A2E73C370163}" type="datetimeFigureOut">
              <a:rPr lang="x-none" smtClean="0"/>
              <a:t>8/8/2022</a:t>
            </a:fld>
            <a:endParaRPr lang="x-none"/>
          </a:p>
        </p:txBody>
      </p:sp>
      <p:sp>
        <p:nvSpPr>
          <p:cNvPr id="5" name="Footer Placeholder 4">
            <a:extLst>
              <a:ext uri="{FF2B5EF4-FFF2-40B4-BE49-F238E27FC236}">
                <a16:creationId xmlns:a16="http://schemas.microsoft.com/office/drawing/2014/main" id="{4BA2AEAC-5AAF-2647-83B8-CFA6462DCC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00C33859-E1E1-1345-A40A-0D1D639C3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B865E-7BE2-9F45-9E07-1E4ECF6D5776}" type="slidenum">
              <a:rPr lang="x-none" smtClean="0"/>
              <a:t>‹#›</a:t>
            </a:fld>
            <a:endParaRPr lang="x-none"/>
          </a:p>
        </p:txBody>
      </p:sp>
    </p:spTree>
    <p:extLst>
      <p:ext uri="{BB962C8B-B14F-4D97-AF65-F5344CB8AC3E}">
        <p14:creationId xmlns:p14="http://schemas.microsoft.com/office/powerpoint/2010/main" val="15260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510792" y="2582004"/>
            <a:ext cx="6250455" cy="830997"/>
          </a:xfrm>
          <a:prstGeom prst="rect">
            <a:avLst/>
          </a:prstGeom>
          <a:noFill/>
        </p:spPr>
        <p:txBody>
          <a:bodyPr wrap="square" rtlCol="0">
            <a:spAutoFit/>
          </a:bodyPr>
          <a:lstStyle/>
          <a:p>
            <a:r>
              <a:rPr lang="en-US" sz="4800" b="1" dirty="0">
                <a:solidFill>
                  <a:schemeClr val="accent1"/>
                </a:solidFill>
              </a:rPr>
              <a:t>YETİŞKİN RUH SAĞLIĞI</a:t>
            </a:r>
            <a:endParaRPr lang="x-none" sz="4800" b="1" dirty="0">
              <a:solidFill>
                <a:schemeClr val="accent1"/>
              </a:solidFill>
            </a:endParaRPr>
          </a:p>
        </p:txBody>
      </p:sp>
    </p:spTree>
    <p:extLst>
      <p:ext uri="{BB962C8B-B14F-4D97-AF65-F5344CB8AC3E}">
        <p14:creationId xmlns:p14="http://schemas.microsoft.com/office/powerpoint/2010/main" val="387207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2" name="Dikdörtgen 1"/>
          <p:cNvSpPr/>
          <p:nvPr/>
        </p:nvSpPr>
        <p:spPr>
          <a:xfrm>
            <a:off x="1177047" y="2646481"/>
            <a:ext cx="10344149" cy="830997"/>
          </a:xfrm>
          <a:prstGeom prst="rect">
            <a:avLst/>
          </a:prstGeom>
        </p:spPr>
        <p:txBody>
          <a:bodyPr wrap="square">
            <a:spAutoFit/>
          </a:bodyPr>
          <a:lstStyle/>
          <a:p>
            <a:r>
              <a:rPr lang="tr-TR" sz="4800" b="1" dirty="0">
                <a:solidFill>
                  <a:srgbClr val="0070C0"/>
                </a:solidFill>
              </a:rPr>
              <a:t>Ruhsal iyilik halimizi neler etkiler?</a:t>
            </a:r>
          </a:p>
        </p:txBody>
      </p:sp>
    </p:spTree>
    <p:extLst>
      <p:ext uri="{BB962C8B-B14F-4D97-AF65-F5344CB8AC3E}">
        <p14:creationId xmlns:p14="http://schemas.microsoft.com/office/powerpoint/2010/main" val="2407789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445540" y="2128803"/>
            <a:ext cx="2704289" cy="646331"/>
          </a:xfrm>
          <a:prstGeom prst="rect">
            <a:avLst/>
          </a:prstGeom>
          <a:noFill/>
        </p:spPr>
        <p:txBody>
          <a:bodyPr wrap="square" rtlCol="0">
            <a:spAutoFit/>
          </a:bodyPr>
          <a:lstStyle/>
          <a:p>
            <a:r>
              <a:rPr lang="tr-TR" sz="3600" dirty="0">
                <a:solidFill>
                  <a:schemeClr val="accent1">
                    <a:lumMod val="50000"/>
                  </a:schemeClr>
                </a:solidFill>
              </a:rPr>
              <a:t>Durum 1</a:t>
            </a:r>
            <a:endParaRPr lang="x-none" sz="3600" dirty="0">
              <a:solidFill>
                <a:schemeClr val="accent1">
                  <a:lumMod val="50000"/>
                </a:schemeClr>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465067" y="2128803"/>
            <a:ext cx="4411694" cy="2831544"/>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Saati sabaha kurmasını oğlunuza söylemiştiniz. Kurmayı unutmuş. </a:t>
            </a:r>
          </a:p>
          <a:p>
            <a:pPr>
              <a:spcBef>
                <a:spcPts val="600"/>
              </a:spcBef>
              <a:spcAft>
                <a:spcPts val="600"/>
              </a:spcAft>
            </a:pPr>
            <a:r>
              <a:rPr lang="tr-TR" sz="2800" dirty="0">
                <a:solidFill>
                  <a:schemeClr val="accent1">
                    <a:lumMod val="50000"/>
                  </a:schemeClr>
                </a:solidFill>
              </a:rPr>
              <a:t>06.30’da kalkmanız gerektiği halde 07.30’da kalkıp bir saat gecikiyorsunuz.</a:t>
            </a:r>
            <a:endParaRPr lang="en-US" sz="2800" dirty="0">
              <a:solidFill>
                <a:schemeClr val="accent1">
                  <a:lumMod val="50000"/>
                </a:schemeClr>
              </a:solidFill>
            </a:endParaRPr>
          </a:p>
        </p:txBody>
      </p:sp>
      <p:sp>
        <p:nvSpPr>
          <p:cNvPr id="7" name="TextBox 7">
            <a:extLst>
              <a:ext uri="{FF2B5EF4-FFF2-40B4-BE49-F238E27FC236}">
                <a16:creationId xmlns:a16="http://schemas.microsoft.com/office/drawing/2014/main" id="{A941DB98-5E86-A647-BF97-FAB74CA51C2A}"/>
              </a:ext>
            </a:extLst>
          </p:cNvPr>
          <p:cNvSpPr txBox="1"/>
          <p:nvPr/>
        </p:nvSpPr>
        <p:spPr>
          <a:xfrm>
            <a:off x="873978" y="2067249"/>
            <a:ext cx="2976663" cy="769441"/>
          </a:xfrm>
          <a:prstGeom prst="rect">
            <a:avLst/>
          </a:prstGeom>
          <a:noFill/>
        </p:spPr>
        <p:txBody>
          <a:bodyPr wrap="square" rtlCol="0">
            <a:spAutoFit/>
          </a:bodyPr>
          <a:lstStyle/>
          <a:p>
            <a:r>
              <a:rPr lang="tr-TR" sz="4400" b="1" dirty="0">
                <a:solidFill>
                  <a:schemeClr val="bg1"/>
                </a:solidFill>
              </a:rPr>
              <a:t>Egzersiz</a:t>
            </a:r>
            <a:endParaRPr lang="en-US" sz="4400" b="1" dirty="0">
              <a:solidFill>
                <a:schemeClr val="bg1"/>
              </a:solidFill>
              <a:effectLst/>
            </a:endParaRPr>
          </a:p>
        </p:txBody>
      </p:sp>
    </p:spTree>
    <p:extLst>
      <p:ext uri="{BB962C8B-B14F-4D97-AF65-F5344CB8AC3E}">
        <p14:creationId xmlns:p14="http://schemas.microsoft.com/office/powerpoint/2010/main" val="3740017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445540" y="2128803"/>
            <a:ext cx="2704289" cy="646331"/>
          </a:xfrm>
          <a:prstGeom prst="rect">
            <a:avLst/>
          </a:prstGeom>
          <a:noFill/>
        </p:spPr>
        <p:txBody>
          <a:bodyPr wrap="square" rtlCol="0">
            <a:spAutoFit/>
          </a:bodyPr>
          <a:lstStyle/>
          <a:p>
            <a:r>
              <a:rPr lang="tr-TR" sz="3600" dirty="0">
                <a:solidFill>
                  <a:schemeClr val="accent1">
                    <a:lumMod val="50000"/>
                  </a:schemeClr>
                </a:solidFill>
              </a:rPr>
              <a:t>Durum 2</a:t>
            </a:r>
            <a:endParaRPr lang="x-none" sz="3600" dirty="0">
              <a:solidFill>
                <a:schemeClr val="accent1">
                  <a:lumMod val="50000"/>
                </a:schemeClr>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465067" y="2128803"/>
            <a:ext cx="4411694" cy="1384995"/>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Trafikte yavaş giden bir arabanın arkasında sıkışıp kalıyorsunuz. </a:t>
            </a:r>
          </a:p>
        </p:txBody>
      </p:sp>
      <p:sp>
        <p:nvSpPr>
          <p:cNvPr id="7" name="TextBox 7">
            <a:extLst>
              <a:ext uri="{FF2B5EF4-FFF2-40B4-BE49-F238E27FC236}">
                <a16:creationId xmlns:a16="http://schemas.microsoft.com/office/drawing/2014/main" id="{A941DB98-5E86-A647-BF97-FAB74CA51C2A}"/>
              </a:ext>
            </a:extLst>
          </p:cNvPr>
          <p:cNvSpPr txBox="1"/>
          <p:nvPr/>
        </p:nvSpPr>
        <p:spPr>
          <a:xfrm>
            <a:off x="873978" y="2067249"/>
            <a:ext cx="2976663" cy="769441"/>
          </a:xfrm>
          <a:prstGeom prst="rect">
            <a:avLst/>
          </a:prstGeom>
          <a:noFill/>
        </p:spPr>
        <p:txBody>
          <a:bodyPr wrap="square" rtlCol="0">
            <a:spAutoFit/>
          </a:bodyPr>
          <a:lstStyle/>
          <a:p>
            <a:r>
              <a:rPr lang="tr-TR" sz="4400" b="1" dirty="0">
                <a:solidFill>
                  <a:schemeClr val="bg1"/>
                </a:solidFill>
              </a:rPr>
              <a:t>Egzersiz</a:t>
            </a:r>
            <a:endParaRPr lang="en-US" sz="4400" b="1" dirty="0">
              <a:solidFill>
                <a:schemeClr val="bg1"/>
              </a:solidFill>
              <a:effectLst/>
            </a:endParaRPr>
          </a:p>
        </p:txBody>
      </p:sp>
    </p:spTree>
    <p:extLst>
      <p:ext uri="{BB962C8B-B14F-4D97-AF65-F5344CB8AC3E}">
        <p14:creationId xmlns:p14="http://schemas.microsoft.com/office/powerpoint/2010/main" val="27751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204051" y="2103418"/>
            <a:ext cx="2976663" cy="769441"/>
          </a:xfrm>
          <a:prstGeom prst="rect">
            <a:avLst/>
          </a:prstGeom>
          <a:noFill/>
        </p:spPr>
        <p:txBody>
          <a:bodyPr wrap="square" rtlCol="0">
            <a:spAutoFit/>
          </a:bodyPr>
          <a:lstStyle/>
          <a:p>
            <a:r>
              <a:rPr lang="en-US" sz="4400" b="1" dirty="0" err="1">
                <a:solidFill>
                  <a:schemeClr val="bg1"/>
                </a:solidFill>
              </a:rPr>
              <a:t>Stres</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56494" y="2103418"/>
            <a:ext cx="7255549" cy="3262432"/>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Hepimiz yaşam içerisinde zaman zaman stres yaratan durumlar yaşayabiliriz. </a:t>
            </a:r>
          </a:p>
          <a:p>
            <a:pPr>
              <a:spcBef>
                <a:spcPts val="600"/>
              </a:spcBef>
              <a:spcAft>
                <a:spcPts val="600"/>
              </a:spcAft>
            </a:pPr>
            <a:r>
              <a:rPr lang="tr-TR" sz="2800" dirty="0">
                <a:solidFill>
                  <a:schemeClr val="accent1">
                    <a:lumMod val="50000"/>
                  </a:schemeClr>
                </a:solidFill>
              </a:rPr>
              <a:t>Stres yaratan bu durumlar bazen bizi derinden sarsan olaylar olabileceği gibi, bazen de günlük rutinlerimiz haline gelen küçük küçük ama sürekli devam eden olay veya durumlar olabilmektedir. </a:t>
            </a:r>
          </a:p>
        </p:txBody>
      </p:sp>
    </p:spTree>
    <p:extLst>
      <p:ext uri="{BB962C8B-B14F-4D97-AF65-F5344CB8AC3E}">
        <p14:creationId xmlns:p14="http://schemas.microsoft.com/office/powerpoint/2010/main" val="135970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204051" y="2103418"/>
            <a:ext cx="2976663" cy="769441"/>
          </a:xfrm>
          <a:prstGeom prst="rect">
            <a:avLst/>
          </a:prstGeom>
          <a:noFill/>
        </p:spPr>
        <p:txBody>
          <a:bodyPr wrap="square" rtlCol="0">
            <a:spAutoFit/>
          </a:bodyPr>
          <a:lstStyle/>
          <a:p>
            <a:r>
              <a:rPr lang="en-US" sz="4400" b="1" dirty="0" err="1">
                <a:solidFill>
                  <a:schemeClr val="bg1"/>
                </a:solidFill>
              </a:rPr>
              <a:t>Stres</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56494" y="2103418"/>
            <a:ext cx="7255549" cy="2985433"/>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Deprem, göç, trafik kazası gibi büyük olaylar, </a:t>
            </a:r>
          </a:p>
          <a:p>
            <a:pPr>
              <a:spcBef>
                <a:spcPts val="600"/>
              </a:spcBef>
              <a:spcAft>
                <a:spcPts val="600"/>
              </a:spcAft>
            </a:pPr>
            <a:r>
              <a:rPr lang="tr-TR" sz="2800" dirty="0">
                <a:solidFill>
                  <a:schemeClr val="accent1">
                    <a:lumMod val="50000"/>
                  </a:schemeClr>
                </a:solidFill>
              </a:rPr>
              <a:t>aile bireylerinden biriyle yaşadığımız küçük tartışmalar,</a:t>
            </a:r>
          </a:p>
          <a:p>
            <a:pPr>
              <a:spcBef>
                <a:spcPts val="600"/>
              </a:spcBef>
              <a:spcAft>
                <a:spcPts val="600"/>
              </a:spcAft>
            </a:pPr>
            <a:r>
              <a:rPr lang="tr-TR" sz="2800" dirty="0">
                <a:solidFill>
                  <a:schemeClr val="accent1">
                    <a:lumMod val="50000"/>
                  </a:schemeClr>
                </a:solidFill>
              </a:rPr>
              <a:t> iş yerindeki küçük ya da büyük sorunlar, evlilik hazırlıkları gibi çeşit çeşit stres kaynaklarımız olabilir. </a:t>
            </a:r>
          </a:p>
        </p:txBody>
      </p:sp>
    </p:spTree>
    <p:extLst>
      <p:ext uri="{BB962C8B-B14F-4D97-AF65-F5344CB8AC3E}">
        <p14:creationId xmlns:p14="http://schemas.microsoft.com/office/powerpoint/2010/main" val="2480406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204051" y="2103418"/>
            <a:ext cx="2976663" cy="769441"/>
          </a:xfrm>
          <a:prstGeom prst="rect">
            <a:avLst/>
          </a:prstGeom>
          <a:noFill/>
        </p:spPr>
        <p:txBody>
          <a:bodyPr wrap="square" rtlCol="0">
            <a:spAutoFit/>
          </a:bodyPr>
          <a:lstStyle/>
          <a:p>
            <a:r>
              <a:rPr lang="en-US" sz="4400" b="1" dirty="0" err="1">
                <a:solidFill>
                  <a:schemeClr val="bg1"/>
                </a:solidFill>
              </a:rPr>
              <a:t>Stres</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56494" y="2103418"/>
            <a:ext cx="7255549" cy="3416320"/>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Uzmanlar belirli bir düzeydeki stresin bizim için gerekli ve yararlı olduğunu söylemektedir. </a:t>
            </a:r>
          </a:p>
          <a:p>
            <a:pPr>
              <a:spcBef>
                <a:spcPts val="600"/>
              </a:spcBef>
              <a:spcAft>
                <a:spcPts val="600"/>
              </a:spcAft>
            </a:pPr>
            <a:r>
              <a:rPr lang="tr-TR" sz="2800" dirty="0">
                <a:solidFill>
                  <a:schemeClr val="accent1">
                    <a:lumMod val="50000"/>
                  </a:schemeClr>
                </a:solidFill>
              </a:rPr>
              <a:t>Stres yaratan durumlarda bedenimizde bir takım değişiklikler olur ve bu değişimler bizim hayatta kalabilmemiz için yaşanır. </a:t>
            </a:r>
          </a:p>
          <a:p>
            <a:pPr>
              <a:spcBef>
                <a:spcPts val="600"/>
              </a:spcBef>
              <a:spcAft>
                <a:spcPts val="600"/>
              </a:spcAft>
            </a:pPr>
            <a:r>
              <a:rPr lang="tr-TR" sz="2800" dirty="0">
                <a:solidFill>
                  <a:schemeClr val="accent1">
                    <a:lumMod val="50000"/>
                  </a:schemeClr>
                </a:solidFill>
              </a:rPr>
              <a:t>Örneğin kan basıncının, terlemenin artması, kasların gerginleşmesi gibi.</a:t>
            </a:r>
          </a:p>
        </p:txBody>
      </p:sp>
    </p:spTree>
    <p:extLst>
      <p:ext uri="{BB962C8B-B14F-4D97-AF65-F5344CB8AC3E}">
        <p14:creationId xmlns:p14="http://schemas.microsoft.com/office/powerpoint/2010/main" val="163024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204051" y="2103418"/>
            <a:ext cx="2976663" cy="769441"/>
          </a:xfrm>
          <a:prstGeom prst="rect">
            <a:avLst/>
          </a:prstGeom>
          <a:noFill/>
        </p:spPr>
        <p:txBody>
          <a:bodyPr wrap="square" rtlCol="0">
            <a:spAutoFit/>
          </a:bodyPr>
          <a:lstStyle/>
          <a:p>
            <a:r>
              <a:rPr lang="en-US" sz="4400" b="1" dirty="0" err="1">
                <a:solidFill>
                  <a:schemeClr val="bg1"/>
                </a:solidFill>
              </a:rPr>
              <a:t>Stres</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56494" y="2103418"/>
            <a:ext cx="7255549" cy="2985433"/>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Bedene daha fazla enerji sağlamak için hormon üretimi artar.</a:t>
            </a:r>
          </a:p>
          <a:p>
            <a:pPr>
              <a:spcBef>
                <a:spcPts val="600"/>
              </a:spcBef>
              <a:spcAft>
                <a:spcPts val="600"/>
              </a:spcAft>
            </a:pPr>
            <a:r>
              <a:rPr lang="tr-TR" sz="2800" dirty="0">
                <a:solidFill>
                  <a:schemeClr val="accent1">
                    <a:lumMod val="50000"/>
                  </a:schemeClr>
                </a:solidFill>
              </a:rPr>
              <a:t>Bedende birikmiş şeker ve yağlar, hızlı enerji sağlamak üzere kana karışır.</a:t>
            </a:r>
          </a:p>
          <a:p>
            <a:pPr>
              <a:spcBef>
                <a:spcPts val="600"/>
              </a:spcBef>
              <a:spcAft>
                <a:spcPts val="600"/>
              </a:spcAft>
            </a:pPr>
            <a:r>
              <a:rPr lang="tr-TR" sz="2800" dirty="0">
                <a:solidFill>
                  <a:schemeClr val="accent1">
                    <a:lumMod val="50000"/>
                  </a:schemeClr>
                </a:solidFill>
              </a:rPr>
              <a:t>Bu şekeri enerjiye dönüştürmek için gerekli oksijeni sağlamak üzere  solunum hızlanır.</a:t>
            </a:r>
          </a:p>
        </p:txBody>
      </p:sp>
    </p:spTree>
    <p:extLst>
      <p:ext uri="{BB962C8B-B14F-4D97-AF65-F5344CB8AC3E}">
        <p14:creationId xmlns:p14="http://schemas.microsoft.com/office/powerpoint/2010/main" val="1297500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204051" y="1956663"/>
            <a:ext cx="2976663" cy="769441"/>
          </a:xfrm>
          <a:prstGeom prst="rect">
            <a:avLst/>
          </a:prstGeom>
          <a:noFill/>
        </p:spPr>
        <p:txBody>
          <a:bodyPr wrap="square" rtlCol="0">
            <a:spAutoFit/>
          </a:bodyPr>
          <a:lstStyle/>
          <a:p>
            <a:r>
              <a:rPr lang="en-US" sz="4400" b="1" dirty="0" err="1">
                <a:solidFill>
                  <a:schemeClr val="bg1"/>
                </a:solidFill>
              </a:rPr>
              <a:t>Stres</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383513" y="1956663"/>
            <a:ext cx="7255549" cy="3785652"/>
          </a:xfrm>
          <a:prstGeom prst="rect">
            <a:avLst/>
          </a:prstGeom>
          <a:noFill/>
        </p:spPr>
        <p:txBody>
          <a:bodyPr wrap="square" rtlCol="0">
            <a:spAutoFit/>
          </a:bodyPr>
          <a:lstStyle/>
          <a:p>
            <a:pPr marL="342900" indent="-342900">
              <a:spcBef>
                <a:spcPts val="0"/>
              </a:spcBef>
              <a:buFont typeface="Arial" panose="020B0604020202020204" pitchFamily="34" charset="0"/>
              <a:buChar char="•"/>
            </a:pPr>
            <a:r>
              <a:rPr lang="tr-TR" sz="2400" b="1" dirty="0">
                <a:solidFill>
                  <a:schemeClr val="accent1">
                    <a:lumMod val="50000"/>
                  </a:schemeClr>
                </a:solidFill>
              </a:rPr>
              <a:t>Kaslar hareket için hazırlanır </a:t>
            </a:r>
            <a:r>
              <a:rPr lang="tr-TR" sz="2400" dirty="0">
                <a:solidFill>
                  <a:schemeClr val="accent1">
                    <a:lumMod val="50000"/>
                  </a:schemeClr>
                </a:solidFill>
              </a:rPr>
              <a:t>ve </a:t>
            </a:r>
            <a:r>
              <a:rPr lang="tr-TR" sz="2400" b="1" dirty="0">
                <a:solidFill>
                  <a:schemeClr val="accent1">
                    <a:lumMod val="50000"/>
                  </a:schemeClr>
                </a:solidFill>
              </a:rPr>
              <a:t>gerginleşir</a:t>
            </a:r>
            <a:r>
              <a:rPr lang="tr-TR" sz="2400" dirty="0">
                <a:solidFill>
                  <a:schemeClr val="accent1">
                    <a:lumMod val="50000"/>
                  </a:schemeClr>
                </a:solidFill>
              </a:rPr>
              <a:t>.</a:t>
            </a:r>
          </a:p>
          <a:p>
            <a:pPr marL="342900" indent="-342900">
              <a:spcBef>
                <a:spcPts val="0"/>
              </a:spcBef>
              <a:buFont typeface="Arial" panose="020B0604020202020204" pitchFamily="34" charset="0"/>
              <a:buChar char="•"/>
            </a:pPr>
            <a:r>
              <a:rPr lang="tr-TR" sz="2400" dirty="0">
                <a:solidFill>
                  <a:schemeClr val="accent1">
                    <a:lumMod val="50000"/>
                  </a:schemeClr>
                </a:solidFill>
              </a:rPr>
              <a:t>Sindirim sistemi durur ve sistemdeki kan beyin ve kaslara yönelir.</a:t>
            </a:r>
          </a:p>
          <a:p>
            <a:pPr marL="342900" indent="-342900">
              <a:spcBef>
                <a:spcPts val="0"/>
              </a:spcBef>
              <a:buFont typeface="Arial" panose="020B0604020202020204" pitchFamily="34" charset="0"/>
              <a:buChar char="•"/>
            </a:pPr>
            <a:r>
              <a:rPr lang="tr-TR" sz="2400" b="1" dirty="0">
                <a:solidFill>
                  <a:schemeClr val="accent1">
                    <a:lumMod val="50000"/>
                  </a:schemeClr>
                </a:solidFill>
              </a:rPr>
              <a:t>Terleme artarak </a:t>
            </a:r>
            <a:r>
              <a:rPr lang="tr-TR" sz="2400" dirty="0">
                <a:solidFill>
                  <a:schemeClr val="accent1">
                    <a:lumMod val="50000"/>
                  </a:schemeClr>
                </a:solidFill>
              </a:rPr>
              <a:t>vücudun aşırı ısınması önlenir.</a:t>
            </a:r>
          </a:p>
          <a:p>
            <a:pPr marL="342900" indent="-342900">
              <a:spcBef>
                <a:spcPts val="0"/>
              </a:spcBef>
              <a:buFont typeface="Arial" panose="020B0604020202020204" pitchFamily="34" charset="0"/>
              <a:buChar char="•"/>
            </a:pPr>
            <a:r>
              <a:rPr lang="tr-TR" sz="2400" dirty="0">
                <a:solidFill>
                  <a:schemeClr val="accent1">
                    <a:lumMod val="50000"/>
                  </a:schemeClr>
                </a:solidFill>
              </a:rPr>
              <a:t> </a:t>
            </a:r>
            <a:r>
              <a:rPr lang="tr-TR" sz="2400" b="1" dirty="0">
                <a:solidFill>
                  <a:schemeClr val="accent1">
                    <a:lumMod val="50000"/>
                  </a:schemeClr>
                </a:solidFill>
              </a:rPr>
              <a:t>Bağırsak ve idrar torbası</a:t>
            </a:r>
            <a:r>
              <a:rPr lang="tr-TR" sz="2400" dirty="0">
                <a:solidFill>
                  <a:schemeClr val="accent1">
                    <a:lumMod val="50000"/>
                  </a:schemeClr>
                </a:solidFill>
              </a:rPr>
              <a:t> kasları kaçma durumunda vücudu hafifletmek için </a:t>
            </a:r>
            <a:r>
              <a:rPr lang="tr-TR" sz="2400" b="1" dirty="0">
                <a:solidFill>
                  <a:schemeClr val="accent1">
                    <a:lumMod val="50000"/>
                  </a:schemeClr>
                </a:solidFill>
              </a:rPr>
              <a:t>gevşer</a:t>
            </a:r>
            <a:r>
              <a:rPr lang="tr-TR" sz="2400" dirty="0">
                <a:solidFill>
                  <a:schemeClr val="accent1">
                    <a:lumMod val="50000"/>
                  </a:schemeClr>
                </a:solidFill>
              </a:rPr>
              <a:t>.</a:t>
            </a:r>
          </a:p>
          <a:p>
            <a:pPr marL="342900" indent="-342900">
              <a:buFont typeface="Arial" panose="020B0604020202020204" pitchFamily="34" charset="0"/>
              <a:buChar char="•"/>
            </a:pPr>
            <a:r>
              <a:rPr lang="tr-TR" sz="2400" b="1" dirty="0">
                <a:solidFill>
                  <a:schemeClr val="accent1">
                    <a:lumMod val="50000"/>
                  </a:schemeClr>
                </a:solidFill>
              </a:rPr>
              <a:t>Gözbebekleri genişleyerek </a:t>
            </a:r>
            <a:r>
              <a:rPr lang="tr-TR" sz="2400" dirty="0">
                <a:solidFill>
                  <a:schemeClr val="accent1">
                    <a:lumMod val="50000"/>
                  </a:schemeClr>
                </a:solidFill>
              </a:rPr>
              <a:t>göze daha fazla ışık girmesine, dolayısıyla </a:t>
            </a:r>
            <a:r>
              <a:rPr lang="tr-TR" sz="2400" b="1" dirty="0">
                <a:solidFill>
                  <a:schemeClr val="accent1">
                    <a:lumMod val="50000"/>
                  </a:schemeClr>
                </a:solidFill>
              </a:rPr>
              <a:t>görüşün keskinleşmesine yardımcı olur</a:t>
            </a:r>
            <a:r>
              <a:rPr lang="tr-TR" sz="2400" dirty="0">
                <a:solidFill>
                  <a:schemeClr val="accent1">
                    <a:lumMod val="50000"/>
                  </a:schemeClr>
                </a:solidFill>
              </a:rPr>
              <a:t>.</a:t>
            </a:r>
          </a:p>
          <a:p>
            <a:pPr marL="342900" indent="-342900">
              <a:buFont typeface="Arial" panose="020B0604020202020204" pitchFamily="34" charset="0"/>
              <a:buChar char="•"/>
            </a:pPr>
            <a:r>
              <a:rPr lang="tr-TR" sz="2400" dirty="0">
                <a:solidFill>
                  <a:schemeClr val="accent1">
                    <a:lumMod val="50000"/>
                  </a:schemeClr>
                </a:solidFill>
              </a:rPr>
              <a:t>Tüm duyumlar optimum işleyiş düzeyine gelir.</a:t>
            </a:r>
          </a:p>
        </p:txBody>
      </p:sp>
    </p:spTree>
    <p:extLst>
      <p:ext uri="{BB962C8B-B14F-4D97-AF65-F5344CB8AC3E}">
        <p14:creationId xmlns:p14="http://schemas.microsoft.com/office/powerpoint/2010/main" val="405387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173365" y="1936282"/>
            <a:ext cx="2976663" cy="1323439"/>
          </a:xfrm>
          <a:prstGeom prst="rect">
            <a:avLst/>
          </a:prstGeom>
          <a:noFill/>
        </p:spPr>
        <p:txBody>
          <a:bodyPr wrap="square" rtlCol="0">
            <a:spAutoFit/>
          </a:bodyPr>
          <a:lstStyle/>
          <a:p>
            <a:r>
              <a:rPr lang="en-US" sz="4000" b="1" dirty="0" err="1">
                <a:solidFill>
                  <a:schemeClr val="bg1"/>
                </a:solidFill>
              </a:rPr>
              <a:t>Stres</a:t>
            </a:r>
            <a:r>
              <a:rPr lang="tr-TR" sz="4000" b="1" dirty="0">
                <a:solidFill>
                  <a:schemeClr val="bg1"/>
                </a:solidFill>
              </a:rPr>
              <a:t> </a:t>
            </a:r>
          </a:p>
          <a:p>
            <a:r>
              <a:rPr lang="tr-TR" sz="4000" b="1" dirty="0">
                <a:solidFill>
                  <a:schemeClr val="bg1"/>
                </a:solidFill>
              </a:rPr>
              <a:t>Nedir?</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279815" y="1935747"/>
            <a:ext cx="6534941" cy="3416320"/>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Organizmanın içsel ya da dışsal bir uyarıcıya verdiği biyolojik tepkilerinin bütünüdür.</a:t>
            </a:r>
          </a:p>
          <a:p>
            <a:pPr>
              <a:spcBef>
                <a:spcPts val="600"/>
              </a:spcBef>
              <a:spcAft>
                <a:spcPts val="600"/>
              </a:spcAft>
            </a:pPr>
            <a:r>
              <a:rPr lang="tr-TR" sz="2800" dirty="0">
                <a:solidFill>
                  <a:schemeClr val="accent1">
                    <a:lumMod val="50000"/>
                  </a:schemeClr>
                </a:solidFill>
              </a:rPr>
              <a:t>Stres durumunda “Savaş- Kaç- Donup Kal” tepkilerinden birini veririz.</a:t>
            </a:r>
          </a:p>
          <a:p>
            <a:pPr>
              <a:spcBef>
                <a:spcPts val="600"/>
              </a:spcBef>
              <a:spcAft>
                <a:spcPts val="600"/>
              </a:spcAft>
            </a:pPr>
            <a:r>
              <a:rPr lang="tr-TR" sz="2800" dirty="0">
                <a:solidFill>
                  <a:schemeClr val="accent1">
                    <a:lumMod val="50000"/>
                  </a:schemeClr>
                </a:solidFill>
              </a:rPr>
              <a:t>Stres tepkilerimizi belirleyen ve bizi etkileyen olaylar değil, olaylara verdiğimiz anlamdır.</a:t>
            </a:r>
          </a:p>
        </p:txBody>
      </p:sp>
    </p:spTree>
    <p:extLst>
      <p:ext uri="{BB962C8B-B14F-4D97-AF65-F5344CB8AC3E}">
        <p14:creationId xmlns:p14="http://schemas.microsoft.com/office/powerpoint/2010/main" val="3080473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400756" y="1997839"/>
            <a:ext cx="3268133" cy="2554545"/>
          </a:xfrm>
          <a:prstGeom prst="rect">
            <a:avLst/>
          </a:prstGeom>
          <a:noFill/>
        </p:spPr>
        <p:txBody>
          <a:bodyPr wrap="square" rtlCol="0">
            <a:spAutoFit/>
          </a:bodyPr>
          <a:lstStyle/>
          <a:p>
            <a:r>
              <a:rPr lang="en-US" sz="4000" b="1" dirty="0" err="1">
                <a:solidFill>
                  <a:schemeClr val="bg1"/>
                </a:solidFill>
              </a:rPr>
              <a:t>Stres</a:t>
            </a:r>
            <a:r>
              <a:rPr lang="en-US" sz="4000" b="1" dirty="0">
                <a:solidFill>
                  <a:schemeClr val="bg1"/>
                </a:solidFill>
              </a:rPr>
              <a:t> </a:t>
            </a:r>
            <a:r>
              <a:rPr lang="tr-TR" sz="4000" b="1" dirty="0">
                <a:solidFill>
                  <a:schemeClr val="bg1"/>
                </a:solidFill>
              </a:rPr>
              <a:t>D</a:t>
            </a:r>
            <a:r>
              <a:rPr lang="en-US" sz="4000" b="1" dirty="0" err="1">
                <a:solidFill>
                  <a:schemeClr val="bg1"/>
                </a:solidFill>
              </a:rPr>
              <a:t>urumunda</a:t>
            </a:r>
            <a:r>
              <a:rPr lang="en-US" sz="4000" b="1" dirty="0">
                <a:solidFill>
                  <a:schemeClr val="bg1"/>
                </a:solidFill>
              </a:rPr>
              <a:t> </a:t>
            </a:r>
            <a:r>
              <a:rPr lang="tr-TR" sz="4000" b="1" dirty="0">
                <a:solidFill>
                  <a:schemeClr val="bg1"/>
                </a:solidFill>
              </a:rPr>
              <a:t>B</a:t>
            </a:r>
            <a:r>
              <a:rPr lang="en-US" sz="4000" b="1" dirty="0" err="1">
                <a:solidFill>
                  <a:schemeClr val="bg1"/>
                </a:solidFill>
              </a:rPr>
              <a:t>edenimizde</a:t>
            </a:r>
            <a:r>
              <a:rPr lang="en-US" sz="4000" b="1" dirty="0">
                <a:solidFill>
                  <a:schemeClr val="bg1"/>
                </a:solidFill>
              </a:rPr>
              <a:t> </a:t>
            </a:r>
            <a:r>
              <a:rPr lang="tr-TR" sz="4000" b="1" dirty="0">
                <a:solidFill>
                  <a:schemeClr val="bg1"/>
                </a:solidFill>
              </a:rPr>
              <a:t>N</a:t>
            </a:r>
            <a:r>
              <a:rPr lang="en-US" sz="4000" b="1" dirty="0">
                <a:solidFill>
                  <a:schemeClr val="bg1"/>
                </a:solidFill>
              </a:rPr>
              <a:t>e </a:t>
            </a:r>
            <a:r>
              <a:rPr lang="tr-TR" sz="4000" b="1" dirty="0">
                <a:solidFill>
                  <a:schemeClr val="bg1"/>
                </a:solidFill>
              </a:rPr>
              <a:t>O</a:t>
            </a:r>
            <a:r>
              <a:rPr lang="en-US" sz="4000" b="1" dirty="0">
                <a:solidFill>
                  <a:schemeClr val="bg1"/>
                </a:solidFill>
              </a:rPr>
              <a:t>lur?</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769282" y="1997839"/>
            <a:ext cx="8224229" cy="2246769"/>
          </a:xfrm>
          <a:prstGeom prst="rect">
            <a:avLst/>
          </a:prstGeom>
          <a:noFill/>
        </p:spPr>
        <p:txBody>
          <a:bodyPr wrap="square" rtlCol="0">
            <a:spAutoFit/>
          </a:bodyPr>
          <a:lstStyle/>
          <a:p>
            <a:pPr marL="457200" indent="-457200">
              <a:buFont typeface="Arial" panose="020B0604020202020204" pitchFamily="34" charset="0"/>
              <a:buChar char="•"/>
            </a:pPr>
            <a:r>
              <a:rPr lang="tr-TR" sz="2800" dirty="0">
                <a:solidFill>
                  <a:schemeClr val="accent1">
                    <a:lumMod val="50000"/>
                  </a:schemeClr>
                </a:solidFill>
              </a:rPr>
              <a:t>Nabızda artış</a:t>
            </a:r>
          </a:p>
          <a:p>
            <a:pPr marL="457200" indent="-457200">
              <a:buFont typeface="Arial" panose="020B0604020202020204" pitchFamily="34" charset="0"/>
              <a:buChar char="•"/>
            </a:pPr>
            <a:r>
              <a:rPr lang="tr-TR" sz="2800" dirty="0">
                <a:solidFill>
                  <a:schemeClr val="accent1">
                    <a:lumMod val="50000"/>
                  </a:schemeClr>
                </a:solidFill>
              </a:rPr>
              <a:t>Terlemede artış</a:t>
            </a:r>
          </a:p>
          <a:p>
            <a:pPr marL="457200" indent="-457200">
              <a:buFont typeface="Arial" panose="020B0604020202020204" pitchFamily="34" charset="0"/>
              <a:buChar char="•"/>
            </a:pPr>
            <a:r>
              <a:rPr lang="tr-TR" sz="2800" dirty="0">
                <a:solidFill>
                  <a:schemeClr val="accent1">
                    <a:lumMod val="50000"/>
                  </a:schemeClr>
                </a:solidFill>
              </a:rPr>
              <a:t>Kasılmış bir mide</a:t>
            </a:r>
          </a:p>
          <a:p>
            <a:pPr marL="457200" indent="-457200">
              <a:buFont typeface="Arial" panose="020B0604020202020204" pitchFamily="34" charset="0"/>
              <a:buChar char="•"/>
            </a:pPr>
            <a:r>
              <a:rPr lang="tr-TR" sz="2800" dirty="0">
                <a:solidFill>
                  <a:schemeClr val="accent1">
                    <a:lumMod val="50000"/>
                  </a:schemeClr>
                </a:solidFill>
              </a:rPr>
              <a:t>Gergin kaslar</a:t>
            </a:r>
          </a:p>
          <a:p>
            <a:pPr marL="457200" indent="-457200">
              <a:buFont typeface="Arial" panose="020B0604020202020204" pitchFamily="34" charset="0"/>
              <a:buChar char="•"/>
            </a:pPr>
            <a:r>
              <a:rPr lang="tr-TR" sz="2800" dirty="0">
                <a:solidFill>
                  <a:schemeClr val="accent1">
                    <a:lumMod val="50000"/>
                  </a:schemeClr>
                </a:solidFill>
              </a:rPr>
              <a:t>Kalp çarpıntısı</a:t>
            </a:r>
          </a:p>
        </p:txBody>
      </p:sp>
    </p:spTree>
    <p:extLst>
      <p:ext uri="{BB962C8B-B14F-4D97-AF65-F5344CB8AC3E}">
        <p14:creationId xmlns:p14="http://schemas.microsoft.com/office/powerpoint/2010/main" val="410558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032302" y="2017145"/>
            <a:ext cx="2976663" cy="769441"/>
          </a:xfrm>
          <a:prstGeom prst="rect">
            <a:avLst/>
          </a:prstGeom>
          <a:noFill/>
        </p:spPr>
        <p:txBody>
          <a:bodyPr wrap="square" rtlCol="0">
            <a:spAutoFit/>
          </a:bodyPr>
          <a:lstStyle/>
          <a:p>
            <a:r>
              <a:rPr lang="en-US" sz="4400" b="1" dirty="0">
                <a:solidFill>
                  <a:schemeClr val="bg1"/>
                </a:solidFill>
              </a:rPr>
              <a:t>A</a:t>
            </a:r>
            <a:r>
              <a:rPr lang="tr-TR" sz="4400" b="1" dirty="0">
                <a:solidFill>
                  <a:schemeClr val="bg1"/>
                </a:solidFill>
              </a:rPr>
              <a:t>maç</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334005" y="2013330"/>
            <a:ext cx="6801633" cy="3416320"/>
          </a:xfrm>
          <a:prstGeom prst="rect">
            <a:avLst/>
          </a:prstGeom>
          <a:noFill/>
        </p:spPr>
        <p:txBody>
          <a:bodyPr wrap="square" rtlCol="0">
            <a:spAutoFit/>
          </a:bodyPr>
          <a:lstStyle/>
          <a:p>
            <a:pPr>
              <a:spcBef>
                <a:spcPts val="600"/>
              </a:spcBef>
              <a:spcAft>
                <a:spcPts val="600"/>
              </a:spcAft>
            </a:pPr>
            <a:r>
              <a:rPr lang="en-US" sz="2800" dirty="0" err="1">
                <a:solidFill>
                  <a:schemeClr val="accent1">
                    <a:lumMod val="50000"/>
                  </a:schemeClr>
                </a:solidFill>
              </a:rPr>
              <a:t>Katılımcıların</a:t>
            </a:r>
            <a:endParaRPr lang="tr-TR" sz="2800" dirty="0">
              <a:solidFill>
                <a:schemeClr val="accent1">
                  <a:lumMod val="50000"/>
                </a:schemeClr>
              </a:solidFill>
            </a:endParaRPr>
          </a:p>
          <a:p>
            <a:pPr marL="457200" indent="-457200">
              <a:spcBef>
                <a:spcPts val="600"/>
              </a:spcBef>
              <a:spcAft>
                <a:spcPts val="600"/>
              </a:spcAft>
              <a:buFont typeface="Wingdings" panose="05000000000000000000" pitchFamily="2" charset="2"/>
              <a:buChar char="ü"/>
            </a:pPr>
            <a:r>
              <a:rPr lang="tr-TR" sz="2800" dirty="0">
                <a:solidFill>
                  <a:schemeClr val="accent1">
                    <a:lumMod val="50000"/>
                  </a:schemeClr>
                </a:solidFill>
              </a:rPr>
              <a:t>Y</a:t>
            </a:r>
            <a:r>
              <a:rPr lang="en-US" sz="2800" dirty="0" err="1">
                <a:solidFill>
                  <a:schemeClr val="accent1">
                    <a:lumMod val="50000"/>
                  </a:schemeClr>
                </a:solidFill>
              </a:rPr>
              <a:t>etişkinlik</a:t>
            </a:r>
            <a:r>
              <a:rPr lang="en-US" sz="2800" dirty="0">
                <a:solidFill>
                  <a:schemeClr val="accent1">
                    <a:lumMod val="50000"/>
                  </a:schemeClr>
                </a:solidFill>
              </a:rPr>
              <a:t> </a:t>
            </a:r>
            <a:r>
              <a:rPr lang="en-US" sz="2800" dirty="0" err="1">
                <a:solidFill>
                  <a:schemeClr val="accent1">
                    <a:lumMod val="50000"/>
                  </a:schemeClr>
                </a:solidFill>
              </a:rPr>
              <a:t>döneminde</a:t>
            </a:r>
            <a:r>
              <a:rPr lang="en-US" sz="2800" dirty="0">
                <a:solidFill>
                  <a:schemeClr val="accent1">
                    <a:lumMod val="50000"/>
                  </a:schemeClr>
                </a:solidFill>
              </a:rPr>
              <a:t> </a:t>
            </a:r>
            <a:r>
              <a:rPr lang="en-US" sz="2800" dirty="0" err="1">
                <a:solidFill>
                  <a:schemeClr val="accent1">
                    <a:lumMod val="50000"/>
                  </a:schemeClr>
                </a:solidFill>
              </a:rPr>
              <a:t>ruhsal</a:t>
            </a:r>
            <a:r>
              <a:rPr lang="en-US" sz="2800" dirty="0">
                <a:solidFill>
                  <a:schemeClr val="accent1">
                    <a:lumMod val="50000"/>
                  </a:schemeClr>
                </a:solidFill>
              </a:rPr>
              <a:t> </a:t>
            </a:r>
            <a:r>
              <a:rPr lang="en-US" sz="2800" dirty="0" err="1">
                <a:solidFill>
                  <a:schemeClr val="accent1">
                    <a:lumMod val="50000"/>
                  </a:schemeClr>
                </a:solidFill>
              </a:rPr>
              <a:t>iyilik</a:t>
            </a:r>
            <a:r>
              <a:rPr lang="en-US" sz="2800" dirty="0">
                <a:solidFill>
                  <a:schemeClr val="accent1">
                    <a:lumMod val="50000"/>
                  </a:schemeClr>
                </a:solidFill>
              </a:rPr>
              <a:t> </a:t>
            </a:r>
            <a:r>
              <a:rPr lang="en-US" sz="2800" dirty="0" err="1">
                <a:solidFill>
                  <a:schemeClr val="accent1">
                    <a:lumMod val="50000"/>
                  </a:schemeClr>
                </a:solidFill>
              </a:rPr>
              <a:t>hali</a:t>
            </a:r>
            <a:r>
              <a:rPr lang="en-US" sz="2800" dirty="0">
                <a:solidFill>
                  <a:schemeClr val="accent1">
                    <a:lumMod val="50000"/>
                  </a:schemeClr>
                </a:solidFill>
              </a:rPr>
              <a:t>, </a:t>
            </a:r>
            <a:r>
              <a:rPr lang="en-US" sz="2800" dirty="0" err="1">
                <a:solidFill>
                  <a:schemeClr val="accent1">
                    <a:lumMod val="50000"/>
                  </a:schemeClr>
                </a:solidFill>
              </a:rPr>
              <a:t>ruh</a:t>
            </a:r>
            <a:r>
              <a:rPr lang="en-US" sz="2800" dirty="0">
                <a:solidFill>
                  <a:schemeClr val="accent1">
                    <a:lumMod val="50000"/>
                  </a:schemeClr>
                </a:solidFill>
              </a:rPr>
              <a:t> </a:t>
            </a:r>
            <a:r>
              <a:rPr lang="en-US" sz="2800" dirty="0" err="1">
                <a:solidFill>
                  <a:schemeClr val="accent1">
                    <a:lumMod val="50000"/>
                  </a:schemeClr>
                </a:solidFill>
              </a:rPr>
              <a:t>sağlığını</a:t>
            </a:r>
            <a:r>
              <a:rPr lang="en-US" sz="2800" dirty="0">
                <a:solidFill>
                  <a:schemeClr val="accent1">
                    <a:lumMod val="50000"/>
                  </a:schemeClr>
                </a:solidFill>
              </a:rPr>
              <a:t> </a:t>
            </a:r>
            <a:r>
              <a:rPr lang="en-US" sz="2800" dirty="0" err="1">
                <a:solidFill>
                  <a:schemeClr val="accent1">
                    <a:lumMod val="50000"/>
                  </a:schemeClr>
                </a:solidFill>
              </a:rPr>
              <a:t>güçlendirme</a:t>
            </a:r>
            <a:r>
              <a:rPr lang="en-US" sz="2800" dirty="0">
                <a:solidFill>
                  <a:schemeClr val="accent1">
                    <a:lumMod val="50000"/>
                  </a:schemeClr>
                </a:solidFill>
              </a:rPr>
              <a:t> </a:t>
            </a:r>
            <a:r>
              <a:rPr lang="en-US" sz="2800" dirty="0" err="1">
                <a:solidFill>
                  <a:schemeClr val="accent1">
                    <a:lumMod val="50000"/>
                  </a:schemeClr>
                </a:solidFill>
              </a:rPr>
              <a:t>konusunda</a:t>
            </a:r>
            <a:r>
              <a:rPr lang="en-US" sz="2800" dirty="0">
                <a:solidFill>
                  <a:schemeClr val="accent1">
                    <a:lumMod val="50000"/>
                  </a:schemeClr>
                </a:solidFill>
              </a:rPr>
              <a:t> </a:t>
            </a:r>
            <a:r>
              <a:rPr lang="en-US" sz="2800" dirty="0" err="1">
                <a:solidFill>
                  <a:schemeClr val="accent1">
                    <a:lumMod val="50000"/>
                  </a:schemeClr>
                </a:solidFill>
              </a:rPr>
              <a:t>yapabilecekleri</a:t>
            </a:r>
            <a:endParaRPr lang="tr-TR" sz="2800" dirty="0">
              <a:solidFill>
                <a:schemeClr val="accent1">
                  <a:lumMod val="50000"/>
                </a:schemeClr>
              </a:solidFill>
            </a:endParaRPr>
          </a:p>
          <a:p>
            <a:pPr marL="457200" indent="-457200">
              <a:spcBef>
                <a:spcPts val="600"/>
              </a:spcBef>
              <a:spcAft>
                <a:spcPts val="600"/>
              </a:spcAft>
              <a:buFont typeface="Wingdings" panose="05000000000000000000" pitchFamily="2" charset="2"/>
              <a:buChar char="ü"/>
            </a:pPr>
            <a:r>
              <a:rPr lang="tr-TR" sz="2800" dirty="0">
                <a:solidFill>
                  <a:schemeClr val="accent1">
                    <a:lumMod val="50000"/>
                  </a:schemeClr>
                </a:solidFill>
              </a:rPr>
              <a:t>R</a:t>
            </a:r>
            <a:r>
              <a:rPr lang="en-US" sz="2800" dirty="0" err="1">
                <a:solidFill>
                  <a:schemeClr val="accent1">
                    <a:lumMod val="50000"/>
                  </a:schemeClr>
                </a:solidFill>
              </a:rPr>
              <a:t>uhsal</a:t>
            </a:r>
            <a:r>
              <a:rPr lang="en-US" sz="2800" dirty="0">
                <a:solidFill>
                  <a:schemeClr val="accent1">
                    <a:lumMod val="50000"/>
                  </a:schemeClr>
                </a:solidFill>
              </a:rPr>
              <a:t> </a:t>
            </a:r>
            <a:r>
              <a:rPr lang="en-US" sz="2800" dirty="0" err="1">
                <a:solidFill>
                  <a:schemeClr val="accent1">
                    <a:lumMod val="50000"/>
                  </a:schemeClr>
                </a:solidFill>
              </a:rPr>
              <a:t>sorunlarda</a:t>
            </a:r>
            <a:r>
              <a:rPr lang="en-US" sz="2800" dirty="0">
                <a:solidFill>
                  <a:schemeClr val="accent1">
                    <a:lumMod val="50000"/>
                  </a:schemeClr>
                </a:solidFill>
              </a:rPr>
              <a:t> </a:t>
            </a:r>
            <a:r>
              <a:rPr lang="en-US" sz="2800" dirty="0" err="1">
                <a:solidFill>
                  <a:schemeClr val="accent1">
                    <a:lumMod val="50000"/>
                  </a:schemeClr>
                </a:solidFill>
              </a:rPr>
              <a:t>erken</a:t>
            </a:r>
            <a:r>
              <a:rPr lang="en-US" sz="2800" dirty="0">
                <a:solidFill>
                  <a:schemeClr val="accent1">
                    <a:lumMod val="50000"/>
                  </a:schemeClr>
                </a:solidFill>
              </a:rPr>
              <a:t> </a:t>
            </a:r>
            <a:r>
              <a:rPr lang="en-US" sz="2800" dirty="0" err="1">
                <a:solidFill>
                  <a:schemeClr val="accent1">
                    <a:lumMod val="50000"/>
                  </a:schemeClr>
                </a:solidFill>
              </a:rPr>
              <a:t>belirtileri</a:t>
            </a:r>
            <a:r>
              <a:rPr lang="en-US" sz="2800" dirty="0">
                <a:solidFill>
                  <a:schemeClr val="accent1">
                    <a:lumMod val="50000"/>
                  </a:schemeClr>
                </a:solidFill>
              </a:rPr>
              <a:t> </a:t>
            </a:r>
            <a:r>
              <a:rPr lang="en-US" sz="2800" dirty="0" err="1">
                <a:solidFill>
                  <a:schemeClr val="accent1">
                    <a:lumMod val="50000"/>
                  </a:schemeClr>
                </a:solidFill>
              </a:rPr>
              <a:t>ve</a:t>
            </a:r>
            <a:r>
              <a:rPr lang="en-US" sz="2800" dirty="0">
                <a:solidFill>
                  <a:schemeClr val="accent1">
                    <a:lumMod val="50000"/>
                  </a:schemeClr>
                </a:solidFill>
              </a:rPr>
              <a:t> </a:t>
            </a:r>
            <a:r>
              <a:rPr lang="en-US" sz="2800" dirty="0" err="1">
                <a:solidFill>
                  <a:schemeClr val="accent1">
                    <a:lumMod val="50000"/>
                  </a:schemeClr>
                </a:solidFill>
              </a:rPr>
              <a:t>yardım</a:t>
            </a:r>
            <a:r>
              <a:rPr lang="en-US" sz="2800" dirty="0">
                <a:solidFill>
                  <a:schemeClr val="accent1">
                    <a:lumMod val="50000"/>
                  </a:schemeClr>
                </a:solidFill>
              </a:rPr>
              <a:t> </a:t>
            </a:r>
            <a:r>
              <a:rPr lang="en-US" sz="2800" dirty="0" err="1">
                <a:solidFill>
                  <a:schemeClr val="accent1">
                    <a:lumMod val="50000"/>
                  </a:schemeClr>
                </a:solidFill>
              </a:rPr>
              <a:t>alabilecekleri</a:t>
            </a:r>
            <a:r>
              <a:rPr lang="en-US" sz="2800" dirty="0">
                <a:solidFill>
                  <a:schemeClr val="accent1">
                    <a:lumMod val="50000"/>
                  </a:schemeClr>
                </a:solidFill>
              </a:rPr>
              <a:t> </a:t>
            </a:r>
            <a:r>
              <a:rPr lang="en-US" sz="2800" dirty="0" err="1">
                <a:solidFill>
                  <a:schemeClr val="accent1">
                    <a:lumMod val="50000"/>
                  </a:schemeClr>
                </a:solidFill>
              </a:rPr>
              <a:t>kurum</a:t>
            </a:r>
            <a:r>
              <a:rPr lang="en-US" sz="2800" dirty="0">
                <a:solidFill>
                  <a:schemeClr val="accent1">
                    <a:lumMod val="50000"/>
                  </a:schemeClr>
                </a:solidFill>
              </a:rPr>
              <a:t> </a:t>
            </a:r>
            <a:r>
              <a:rPr lang="en-US" sz="2800" dirty="0" err="1">
                <a:solidFill>
                  <a:schemeClr val="accent1">
                    <a:lumMod val="50000"/>
                  </a:schemeClr>
                </a:solidFill>
              </a:rPr>
              <a:t>ve</a:t>
            </a:r>
            <a:r>
              <a:rPr lang="en-US" sz="2800" dirty="0">
                <a:solidFill>
                  <a:schemeClr val="accent1">
                    <a:lumMod val="50000"/>
                  </a:schemeClr>
                </a:solidFill>
              </a:rPr>
              <a:t> </a:t>
            </a:r>
            <a:r>
              <a:rPr lang="en-US" sz="2800" dirty="0" err="1">
                <a:solidFill>
                  <a:schemeClr val="accent1">
                    <a:lumMod val="50000"/>
                  </a:schemeClr>
                </a:solidFill>
              </a:rPr>
              <a:t>kuruluşlar</a:t>
            </a:r>
            <a:r>
              <a:rPr lang="en-US" sz="2800" dirty="0">
                <a:solidFill>
                  <a:schemeClr val="accent1">
                    <a:lumMod val="50000"/>
                  </a:schemeClr>
                </a:solidFill>
              </a:rPr>
              <a:t> </a:t>
            </a:r>
            <a:r>
              <a:rPr lang="en-US" sz="2800" dirty="0" err="1">
                <a:solidFill>
                  <a:schemeClr val="accent1">
                    <a:lumMod val="50000"/>
                  </a:schemeClr>
                </a:solidFill>
              </a:rPr>
              <a:t>hakkında</a:t>
            </a:r>
            <a:r>
              <a:rPr lang="en-US" sz="2800" dirty="0">
                <a:solidFill>
                  <a:schemeClr val="accent1">
                    <a:lumMod val="50000"/>
                  </a:schemeClr>
                </a:solidFill>
              </a:rPr>
              <a:t> </a:t>
            </a:r>
            <a:r>
              <a:rPr lang="en-US" sz="2800" dirty="0" err="1">
                <a:solidFill>
                  <a:schemeClr val="accent1">
                    <a:lumMod val="50000"/>
                  </a:schemeClr>
                </a:solidFill>
              </a:rPr>
              <a:t>bilgi</a:t>
            </a:r>
            <a:r>
              <a:rPr lang="en-US" sz="2800" dirty="0">
                <a:solidFill>
                  <a:schemeClr val="accent1">
                    <a:lumMod val="50000"/>
                  </a:schemeClr>
                </a:solidFill>
              </a:rPr>
              <a:t> </a:t>
            </a:r>
            <a:r>
              <a:rPr lang="en-US" sz="2800" dirty="0" err="1">
                <a:solidFill>
                  <a:schemeClr val="accent1">
                    <a:lumMod val="50000"/>
                  </a:schemeClr>
                </a:solidFill>
              </a:rPr>
              <a:t>kazanması</a:t>
            </a:r>
            <a:endParaRPr lang="en-US" sz="2800" dirty="0">
              <a:solidFill>
                <a:schemeClr val="accent1">
                  <a:lumMod val="50000"/>
                </a:schemeClr>
              </a:solidFill>
            </a:endParaRPr>
          </a:p>
        </p:txBody>
      </p:sp>
    </p:spTree>
    <p:extLst>
      <p:ext uri="{BB962C8B-B14F-4D97-AF65-F5344CB8AC3E}">
        <p14:creationId xmlns:p14="http://schemas.microsoft.com/office/powerpoint/2010/main" val="140565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24934" y="1997839"/>
            <a:ext cx="3166533" cy="2554545"/>
          </a:xfrm>
          <a:prstGeom prst="rect">
            <a:avLst/>
          </a:prstGeom>
          <a:noFill/>
        </p:spPr>
        <p:txBody>
          <a:bodyPr wrap="square" rtlCol="0">
            <a:spAutoFit/>
          </a:bodyPr>
          <a:lstStyle/>
          <a:p>
            <a:r>
              <a:rPr lang="en-US" sz="4000" b="1" dirty="0" err="1">
                <a:solidFill>
                  <a:schemeClr val="bg1"/>
                </a:solidFill>
              </a:rPr>
              <a:t>Stres</a:t>
            </a:r>
            <a:r>
              <a:rPr lang="en-US" sz="4000" b="1" dirty="0">
                <a:solidFill>
                  <a:schemeClr val="bg1"/>
                </a:solidFill>
              </a:rPr>
              <a:t> </a:t>
            </a:r>
            <a:r>
              <a:rPr lang="tr-TR" sz="4000" b="1" dirty="0">
                <a:solidFill>
                  <a:schemeClr val="bg1"/>
                </a:solidFill>
              </a:rPr>
              <a:t>D</a:t>
            </a:r>
            <a:r>
              <a:rPr lang="en-US" sz="4000" b="1" dirty="0" err="1">
                <a:solidFill>
                  <a:schemeClr val="bg1"/>
                </a:solidFill>
              </a:rPr>
              <a:t>urumunda</a:t>
            </a:r>
            <a:r>
              <a:rPr lang="en-US" sz="4000" b="1" dirty="0">
                <a:solidFill>
                  <a:schemeClr val="bg1"/>
                </a:solidFill>
              </a:rPr>
              <a:t> </a:t>
            </a:r>
            <a:r>
              <a:rPr lang="tr-TR" sz="4000" b="1" dirty="0">
                <a:solidFill>
                  <a:schemeClr val="bg1"/>
                </a:solidFill>
              </a:rPr>
              <a:t>B</a:t>
            </a:r>
            <a:r>
              <a:rPr lang="en-US" sz="4000" b="1" dirty="0" err="1">
                <a:solidFill>
                  <a:schemeClr val="bg1"/>
                </a:solidFill>
              </a:rPr>
              <a:t>edenimizde</a:t>
            </a:r>
            <a:r>
              <a:rPr lang="en-US" sz="4000" b="1" dirty="0">
                <a:solidFill>
                  <a:schemeClr val="bg1"/>
                </a:solidFill>
              </a:rPr>
              <a:t> </a:t>
            </a:r>
            <a:r>
              <a:rPr lang="tr-TR" sz="4000" b="1" dirty="0">
                <a:solidFill>
                  <a:schemeClr val="bg1"/>
                </a:solidFill>
              </a:rPr>
              <a:t>N</a:t>
            </a:r>
            <a:r>
              <a:rPr lang="en-US" sz="4000" b="1" dirty="0">
                <a:solidFill>
                  <a:schemeClr val="bg1"/>
                </a:solidFill>
              </a:rPr>
              <a:t>e </a:t>
            </a:r>
            <a:r>
              <a:rPr lang="tr-TR" sz="4000" b="1" dirty="0">
                <a:solidFill>
                  <a:schemeClr val="bg1"/>
                </a:solidFill>
              </a:rPr>
              <a:t>O</a:t>
            </a:r>
            <a:r>
              <a:rPr lang="en-US" sz="4000" b="1" dirty="0">
                <a:solidFill>
                  <a:schemeClr val="bg1"/>
                </a:solidFill>
              </a:rPr>
              <a:t>lur?</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690259" y="2151726"/>
            <a:ext cx="8224229" cy="2246769"/>
          </a:xfrm>
          <a:prstGeom prst="rect">
            <a:avLst/>
          </a:prstGeom>
          <a:noFill/>
        </p:spPr>
        <p:txBody>
          <a:bodyPr wrap="square" rtlCol="0">
            <a:spAutoFit/>
          </a:bodyPr>
          <a:lstStyle/>
          <a:p>
            <a:pPr marL="457200" indent="-457200">
              <a:buFont typeface="Arial" panose="020B0604020202020204" pitchFamily="34" charset="0"/>
              <a:buChar char="•"/>
            </a:pPr>
            <a:r>
              <a:rPr lang="tr-TR" sz="2800" dirty="0">
                <a:solidFill>
                  <a:schemeClr val="accent1">
                    <a:lumMod val="50000"/>
                  </a:schemeClr>
                </a:solidFill>
              </a:rPr>
              <a:t>Nefeste daralma</a:t>
            </a:r>
          </a:p>
          <a:p>
            <a:pPr marL="457200" indent="-457200">
              <a:buFont typeface="Arial" panose="020B0604020202020204" pitchFamily="34" charset="0"/>
              <a:buChar char="•"/>
            </a:pPr>
            <a:r>
              <a:rPr lang="tr-TR" sz="2800" dirty="0">
                <a:solidFill>
                  <a:schemeClr val="accent1">
                    <a:lumMod val="50000"/>
                  </a:schemeClr>
                </a:solidFill>
              </a:rPr>
              <a:t>Dişlerin gıcırdatılması, çenenin kasılması</a:t>
            </a:r>
          </a:p>
          <a:p>
            <a:pPr marL="457200" indent="-457200">
              <a:buFont typeface="Arial" panose="020B0604020202020204" pitchFamily="34" charset="0"/>
              <a:buChar char="•"/>
            </a:pPr>
            <a:r>
              <a:rPr lang="tr-TR" sz="2800" dirty="0">
                <a:solidFill>
                  <a:schemeClr val="accent1">
                    <a:lumMod val="50000"/>
                  </a:schemeClr>
                </a:solidFill>
              </a:rPr>
              <a:t>Konsantrasyon güçlüğü</a:t>
            </a:r>
          </a:p>
          <a:p>
            <a:pPr marL="457200" indent="-457200">
              <a:buFont typeface="Arial" panose="020B0604020202020204" pitchFamily="34" charset="0"/>
              <a:buChar char="•"/>
            </a:pPr>
            <a:r>
              <a:rPr lang="tr-TR" sz="2800" dirty="0">
                <a:solidFill>
                  <a:schemeClr val="accent1">
                    <a:lumMod val="50000"/>
                  </a:schemeClr>
                </a:solidFill>
              </a:rPr>
              <a:t>Aşırı tedirginlik</a:t>
            </a:r>
          </a:p>
          <a:p>
            <a:pPr marL="457200" indent="-457200">
              <a:buFont typeface="Arial" panose="020B0604020202020204" pitchFamily="34" charset="0"/>
              <a:buChar char="•"/>
            </a:pPr>
            <a:r>
              <a:rPr lang="tr-TR" sz="2800" dirty="0">
                <a:solidFill>
                  <a:schemeClr val="accent1">
                    <a:lumMod val="50000"/>
                  </a:schemeClr>
                </a:solidFill>
              </a:rPr>
              <a:t>Duyguların yoğunlaşması</a:t>
            </a:r>
          </a:p>
        </p:txBody>
      </p:sp>
    </p:spTree>
    <p:extLst>
      <p:ext uri="{BB962C8B-B14F-4D97-AF65-F5344CB8AC3E}">
        <p14:creationId xmlns:p14="http://schemas.microsoft.com/office/powerpoint/2010/main" val="2249863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5" name="Metin kutusu 4"/>
          <p:cNvSpPr txBox="1"/>
          <p:nvPr/>
        </p:nvSpPr>
        <p:spPr>
          <a:xfrm>
            <a:off x="7599622" y="1767005"/>
            <a:ext cx="3707012" cy="3539430"/>
          </a:xfrm>
          <a:prstGeom prst="rect">
            <a:avLst/>
          </a:prstGeom>
          <a:noFill/>
        </p:spPr>
        <p:txBody>
          <a:bodyPr wrap="square" rtlCol="0">
            <a:spAutoFit/>
          </a:bodyPr>
          <a:lstStyle/>
          <a:p>
            <a:pPr marL="457200" indent="-457200">
              <a:buFont typeface="Arial" panose="020B0604020202020204" pitchFamily="34" charset="0"/>
              <a:buChar char="•"/>
            </a:pPr>
            <a:r>
              <a:rPr lang="tr-TR" sz="2800" dirty="0">
                <a:solidFill>
                  <a:schemeClr val="accent1">
                    <a:lumMod val="50000"/>
                  </a:schemeClr>
                </a:solidFill>
              </a:rPr>
              <a:t>Yüksek tansiyon</a:t>
            </a:r>
          </a:p>
          <a:p>
            <a:pPr marL="457200" indent="-457200">
              <a:buFont typeface="Arial" panose="020B0604020202020204" pitchFamily="34" charset="0"/>
              <a:buChar char="•"/>
            </a:pPr>
            <a:r>
              <a:rPr lang="tr-TR" sz="2800" dirty="0">
                <a:solidFill>
                  <a:schemeClr val="accent1">
                    <a:lumMod val="50000"/>
                  </a:schemeClr>
                </a:solidFill>
              </a:rPr>
              <a:t>Kalp krizi- koroner kalp hastalığı</a:t>
            </a:r>
          </a:p>
          <a:p>
            <a:pPr marL="457200" indent="-457200">
              <a:buFont typeface="Arial" panose="020B0604020202020204" pitchFamily="34" charset="0"/>
              <a:buChar char="•"/>
            </a:pPr>
            <a:r>
              <a:rPr lang="tr-TR" sz="2800" dirty="0">
                <a:solidFill>
                  <a:schemeClr val="accent1">
                    <a:lumMod val="50000"/>
                  </a:schemeClr>
                </a:solidFill>
              </a:rPr>
              <a:t>Felç</a:t>
            </a:r>
          </a:p>
          <a:p>
            <a:pPr marL="457200" indent="-457200">
              <a:buFont typeface="Arial" panose="020B0604020202020204" pitchFamily="34" charset="0"/>
              <a:buChar char="•"/>
            </a:pPr>
            <a:r>
              <a:rPr lang="tr-TR" sz="2800" dirty="0">
                <a:solidFill>
                  <a:schemeClr val="accent1">
                    <a:lumMod val="50000"/>
                  </a:schemeClr>
                </a:solidFill>
              </a:rPr>
              <a:t>Erken yaşlanma</a:t>
            </a:r>
          </a:p>
          <a:p>
            <a:pPr marL="457200" indent="-457200">
              <a:buFont typeface="Arial" panose="020B0604020202020204" pitchFamily="34" charset="0"/>
              <a:buChar char="•"/>
            </a:pPr>
            <a:r>
              <a:rPr lang="tr-TR" sz="2800" dirty="0">
                <a:solidFill>
                  <a:schemeClr val="accent1">
                    <a:lumMod val="50000"/>
                  </a:schemeClr>
                </a:solidFill>
              </a:rPr>
              <a:t>Diyabet</a:t>
            </a:r>
          </a:p>
          <a:p>
            <a:pPr marL="457200" indent="-457200">
              <a:buFont typeface="Arial" panose="020B0604020202020204" pitchFamily="34" charset="0"/>
              <a:buChar char="•"/>
            </a:pPr>
            <a:r>
              <a:rPr lang="tr-TR" sz="2800" dirty="0" err="1">
                <a:solidFill>
                  <a:schemeClr val="accent1">
                    <a:lumMod val="50000"/>
                  </a:schemeClr>
                </a:solidFill>
              </a:rPr>
              <a:t>Obezite</a:t>
            </a:r>
            <a:endParaRPr lang="tr-TR" sz="2800" dirty="0">
              <a:solidFill>
                <a:schemeClr val="accent1">
                  <a:lumMod val="50000"/>
                </a:schemeClr>
              </a:solidFill>
            </a:endParaRPr>
          </a:p>
          <a:p>
            <a:pPr marL="457200" indent="-457200">
              <a:buFont typeface="Arial" panose="020B0604020202020204" pitchFamily="34" charset="0"/>
              <a:buChar char="•"/>
            </a:pPr>
            <a:r>
              <a:rPr lang="tr-TR" sz="2800" dirty="0">
                <a:solidFill>
                  <a:schemeClr val="accent1">
                    <a:lumMod val="50000"/>
                  </a:schemeClr>
                </a:solidFill>
              </a:rPr>
              <a:t>Ruhsal hastalıklar</a:t>
            </a:r>
          </a:p>
        </p:txBody>
      </p:sp>
      <p:pic>
        <p:nvPicPr>
          <p:cNvPr id="6" name="Resim 5"/>
          <p:cNvPicPr>
            <a:picLocks noChangeAspect="1"/>
          </p:cNvPicPr>
          <p:nvPr/>
        </p:nvPicPr>
        <p:blipFill>
          <a:blip r:embed="rId4"/>
          <a:stretch>
            <a:fillRect/>
          </a:stretch>
        </p:blipFill>
        <p:spPr>
          <a:xfrm>
            <a:off x="4121689" y="1767005"/>
            <a:ext cx="2592567" cy="3855535"/>
          </a:xfrm>
          <a:prstGeom prst="rect">
            <a:avLst/>
          </a:prstGeom>
        </p:spPr>
      </p:pic>
      <p:sp>
        <p:nvSpPr>
          <p:cNvPr id="9" name="TextBox 8">
            <a:extLst>
              <a:ext uri="{FF2B5EF4-FFF2-40B4-BE49-F238E27FC236}">
                <a16:creationId xmlns:a16="http://schemas.microsoft.com/office/drawing/2014/main" id="{27FB519E-D9A2-440E-B303-EEC3BA2DD717}"/>
              </a:ext>
            </a:extLst>
          </p:cNvPr>
          <p:cNvSpPr txBox="1"/>
          <p:nvPr/>
        </p:nvSpPr>
        <p:spPr>
          <a:xfrm>
            <a:off x="598312" y="1899734"/>
            <a:ext cx="3014132" cy="2554545"/>
          </a:xfrm>
          <a:prstGeom prst="rect">
            <a:avLst/>
          </a:prstGeom>
          <a:noFill/>
        </p:spPr>
        <p:txBody>
          <a:bodyPr wrap="square">
            <a:spAutoFit/>
          </a:bodyPr>
          <a:lstStyle/>
          <a:p>
            <a:r>
              <a:rPr lang="tr-TR" sz="4000" b="1" dirty="0">
                <a:solidFill>
                  <a:schemeClr val="bg1"/>
                </a:solidFill>
              </a:rPr>
              <a:t>S</a:t>
            </a:r>
            <a:r>
              <a:rPr lang="en-US" sz="4000" b="1" dirty="0" err="1">
                <a:solidFill>
                  <a:schemeClr val="bg1"/>
                </a:solidFill>
              </a:rPr>
              <a:t>tres</a:t>
            </a:r>
            <a:r>
              <a:rPr lang="en-US" sz="4000" b="1" dirty="0">
                <a:solidFill>
                  <a:schemeClr val="bg1"/>
                </a:solidFill>
              </a:rPr>
              <a:t> </a:t>
            </a:r>
            <a:r>
              <a:rPr lang="tr-TR" sz="4000" b="1" dirty="0">
                <a:solidFill>
                  <a:schemeClr val="bg1"/>
                </a:solidFill>
              </a:rPr>
              <a:t>D</a:t>
            </a:r>
            <a:r>
              <a:rPr lang="en-US" sz="4000" b="1" dirty="0" err="1">
                <a:solidFill>
                  <a:schemeClr val="bg1"/>
                </a:solidFill>
              </a:rPr>
              <a:t>urumunda</a:t>
            </a:r>
            <a:r>
              <a:rPr lang="en-US" sz="4000" b="1" dirty="0">
                <a:solidFill>
                  <a:schemeClr val="bg1"/>
                </a:solidFill>
              </a:rPr>
              <a:t> </a:t>
            </a:r>
            <a:r>
              <a:rPr lang="tr-TR" sz="4000" b="1" dirty="0">
                <a:solidFill>
                  <a:schemeClr val="bg1"/>
                </a:solidFill>
              </a:rPr>
              <a:t>B</a:t>
            </a:r>
            <a:r>
              <a:rPr lang="en-US" sz="4000" b="1" dirty="0" err="1">
                <a:solidFill>
                  <a:schemeClr val="bg1"/>
                </a:solidFill>
              </a:rPr>
              <a:t>edenimizde</a:t>
            </a:r>
            <a:r>
              <a:rPr lang="en-US" sz="4000" b="1" dirty="0">
                <a:solidFill>
                  <a:schemeClr val="bg1"/>
                </a:solidFill>
              </a:rPr>
              <a:t> </a:t>
            </a:r>
            <a:r>
              <a:rPr lang="tr-TR" sz="4000" b="1" dirty="0">
                <a:solidFill>
                  <a:schemeClr val="bg1"/>
                </a:solidFill>
              </a:rPr>
              <a:t>N</a:t>
            </a:r>
            <a:r>
              <a:rPr lang="en-US" sz="4000" b="1" dirty="0">
                <a:solidFill>
                  <a:schemeClr val="bg1"/>
                </a:solidFill>
              </a:rPr>
              <a:t>e </a:t>
            </a:r>
            <a:r>
              <a:rPr lang="tr-TR" sz="4000" b="1" dirty="0">
                <a:solidFill>
                  <a:schemeClr val="bg1"/>
                </a:solidFill>
              </a:rPr>
              <a:t>O</a:t>
            </a:r>
            <a:r>
              <a:rPr lang="en-US" sz="4000" b="1" dirty="0">
                <a:solidFill>
                  <a:schemeClr val="bg1"/>
                </a:solidFill>
              </a:rPr>
              <a:t>lur?</a:t>
            </a:r>
          </a:p>
        </p:txBody>
      </p:sp>
    </p:spTree>
    <p:extLst>
      <p:ext uri="{BB962C8B-B14F-4D97-AF65-F5344CB8AC3E}">
        <p14:creationId xmlns:p14="http://schemas.microsoft.com/office/powerpoint/2010/main" val="1417352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2" name="Dikdörtgen 1"/>
          <p:cNvSpPr/>
          <p:nvPr/>
        </p:nvSpPr>
        <p:spPr>
          <a:xfrm>
            <a:off x="1845733" y="1879906"/>
            <a:ext cx="8500533" cy="2554545"/>
          </a:xfrm>
          <a:prstGeom prst="rect">
            <a:avLst/>
          </a:prstGeom>
        </p:spPr>
        <p:txBody>
          <a:bodyPr wrap="square">
            <a:spAutoFit/>
          </a:bodyPr>
          <a:lstStyle/>
          <a:p>
            <a:pPr algn="ctr"/>
            <a:r>
              <a:rPr lang="tr-TR" sz="4000" dirty="0">
                <a:solidFill>
                  <a:schemeClr val="accent1"/>
                </a:solidFill>
              </a:rPr>
              <a:t>Kendinizi baskı altında hissettiğinizde,</a:t>
            </a:r>
          </a:p>
          <a:p>
            <a:pPr algn="ctr"/>
            <a:r>
              <a:rPr lang="tr-TR" sz="4000" dirty="0">
                <a:solidFill>
                  <a:schemeClr val="accent1"/>
                </a:solidFill>
              </a:rPr>
              <a:t>Kızdığınızda ya da bir şeyi yapmaktan alıkonulduğunuzu hissettiğinizde </a:t>
            </a:r>
          </a:p>
          <a:p>
            <a:pPr algn="ctr"/>
            <a:r>
              <a:rPr lang="tr-TR" sz="4000" b="1" dirty="0">
                <a:solidFill>
                  <a:schemeClr val="accent1"/>
                </a:solidFill>
              </a:rPr>
              <a:t>genellikle ne yaparsınız?</a:t>
            </a:r>
          </a:p>
        </p:txBody>
      </p:sp>
    </p:spTree>
    <p:extLst>
      <p:ext uri="{BB962C8B-B14F-4D97-AF65-F5344CB8AC3E}">
        <p14:creationId xmlns:p14="http://schemas.microsoft.com/office/powerpoint/2010/main" val="172149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997314" y="1954648"/>
            <a:ext cx="2892914" cy="2554545"/>
          </a:xfrm>
          <a:prstGeom prst="rect">
            <a:avLst/>
          </a:prstGeom>
          <a:noFill/>
        </p:spPr>
        <p:txBody>
          <a:bodyPr wrap="square" rtlCol="0">
            <a:spAutoFit/>
          </a:bodyPr>
          <a:lstStyle/>
          <a:p>
            <a:r>
              <a:rPr lang="en-US" sz="4000" b="1" dirty="0" err="1">
                <a:solidFill>
                  <a:schemeClr val="bg1"/>
                </a:solidFill>
              </a:rPr>
              <a:t>Stresle</a:t>
            </a:r>
            <a:r>
              <a:rPr lang="en-US" sz="4000" b="1" dirty="0">
                <a:solidFill>
                  <a:schemeClr val="bg1"/>
                </a:solidFill>
              </a:rPr>
              <a:t> </a:t>
            </a:r>
            <a:endParaRPr lang="tr-TR" sz="4000" b="1" dirty="0">
              <a:solidFill>
                <a:schemeClr val="bg1"/>
              </a:solidFill>
            </a:endParaRPr>
          </a:p>
          <a:p>
            <a:r>
              <a:rPr lang="tr-TR" sz="4000" b="1" dirty="0">
                <a:solidFill>
                  <a:schemeClr val="bg1"/>
                </a:solidFill>
              </a:rPr>
              <a:t>B</a:t>
            </a:r>
            <a:r>
              <a:rPr lang="en-US" sz="4000" b="1" dirty="0" err="1">
                <a:solidFill>
                  <a:schemeClr val="bg1"/>
                </a:solidFill>
              </a:rPr>
              <a:t>aş</a:t>
            </a:r>
            <a:r>
              <a:rPr lang="en-US" sz="4000" b="1" dirty="0">
                <a:solidFill>
                  <a:schemeClr val="bg1"/>
                </a:solidFill>
              </a:rPr>
              <a:t> </a:t>
            </a:r>
            <a:r>
              <a:rPr lang="tr-TR" sz="4000" b="1" dirty="0">
                <a:solidFill>
                  <a:schemeClr val="bg1"/>
                </a:solidFill>
              </a:rPr>
              <a:t>E</a:t>
            </a:r>
            <a:r>
              <a:rPr lang="en-US" sz="4000" b="1" dirty="0" err="1">
                <a:solidFill>
                  <a:schemeClr val="bg1"/>
                </a:solidFill>
              </a:rPr>
              <a:t>tme</a:t>
            </a:r>
            <a:r>
              <a:rPr lang="en-US" sz="4000" b="1" dirty="0">
                <a:solidFill>
                  <a:schemeClr val="bg1"/>
                </a:solidFill>
              </a:rPr>
              <a:t> </a:t>
            </a:r>
            <a:r>
              <a:rPr lang="tr-TR" sz="4000" b="1" dirty="0">
                <a:solidFill>
                  <a:schemeClr val="bg1"/>
                </a:solidFill>
              </a:rPr>
              <a:t>Y</a:t>
            </a:r>
            <a:r>
              <a:rPr lang="en-US" sz="4000" b="1" dirty="0" err="1">
                <a:solidFill>
                  <a:schemeClr val="bg1"/>
                </a:solidFill>
              </a:rPr>
              <a:t>öntemleri</a:t>
            </a:r>
            <a:r>
              <a:rPr lang="tr-TR" sz="4000" b="1" dirty="0">
                <a:solidFill>
                  <a:schemeClr val="bg1"/>
                </a:solidFill>
              </a:rPr>
              <a:t> Nelerdir?</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55806" y="1954648"/>
            <a:ext cx="6638880" cy="3354765"/>
          </a:xfrm>
          <a:prstGeom prst="rect">
            <a:avLst/>
          </a:prstGeom>
          <a:noFill/>
        </p:spPr>
        <p:txBody>
          <a:bodyPr wrap="square" rtlCol="0">
            <a:spAutoFit/>
          </a:bodyPr>
          <a:lstStyle/>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Bazı durumların stres yaratacağını önceden bilmek ve bu durumu kabul etmek.</a:t>
            </a:r>
          </a:p>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Gerçekçi hedefler koymak.</a:t>
            </a:r>
          </a:p>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İşleri </a:t>
            </a:r>
            <a:r>
              <a:rPr lang="tr-TR" sz="2400" dirty="0" err="1">
                <a:solidFill>
                  <a:schemeClr val="accent1">
                    <a:lumMod val="50000"/>
                  </a:schemeClr>
                </a:solidFill>
              </a:rPr>
              <a:t>aciliyet</a:t>
            </a:r>
            <a:r>
              <a:rPr lang="tr-TR" sz="2400" dirty="0">
                <a:solidFill>
                  <a:schemeClr val="accent1">
                    <a:lumMod val="50000"/>
                  </a:schemeClr>
                </a:solidFill>
              </a:rPr>
              <a:t> ve önem sırasına dizmek.</a:t>
            </a:r>
          </a:p>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Doğru iletişim tekniklerini kullanabilmek.</a:t>
            </a:r>
          </a:p>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İşi parçalara bölmek.</a:t>
            </a:r>
          </a:p>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Durumun çözümünde farklı yolları kullanmak.</a:t>
            </a:r>
          </a:p>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Yardım istemek. </a:t>
            </a:r>
          </a:p>
        </p:txBody>
      </p:sp>
    </p:spTree>
    <p:extLst>
      <p:ext uri="{BB962C8B-B14F-4D97-AF65-F5344CB8AC3E}">
        <p14:creationId xmlns:p14="http://schemas.microsoft.com/office/powerpoint/2010/main" val="2955638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997314" y="1954648"/>
            <a:ext cx="2892914" cy="2554545"/>
          </a:xfrm>
          <a:prstGeom prst="rect">
            <a:avLst/>
          </a:prstGeom>
          <a:noFill/>
        </p:spPr>
        <p:txBody>
          <a:bodyPr wrap="square" rtlCol="0">
            <a:spAutoFit/>
          </a:bodyPr>
          <a:lstStyle/>
          <a:p>
            <a:r>
              <a:rPr lang="en-US" sz="4000" b="1" dirty="0" err="1">
                <a:solidFill>
                  <a:schemeClr val="bg1"/>
                </a:solidFill>
              </a:rPr>
              <a:t>Stresle</a:t>
            </a:r>
            <a:r>
              <a:rPr lang="en-US" sz="4000" b="1" dirty="0">
                <a:solidFill>
                  <a:schemeClr val="bg1"/>
                </a:solidFill>
              </a:rPr>
              <a:t> </a:t>
            </a:r>
            <a:endParaRPr lang="tr-TR" sz="4000" b="1" dirty="0">
              <a:solidFill>
                <a:schemeClr val="bg1"/>
              </a:solidFill>
            </a:endParaRPr>
          </a:p>
          <a:p>
            <a:r>
              <a:rPr lang="tr-TR" sz="4000" b="1" dirty="0">
                <a:solidFill>
                  <a:schemeClr val="bg1"/>
                </a:solidFill>
              </a:rPr>
              <a:t>B</a:t>
            </a:r>
            <a:r>
              <a:rPr lang="en-US" sz="4000" b="1" dirty="0" err="1">
                <a:solidFill>
                  <a:schemeClr val="bg1"/>
                </a:solidFill>
              </a:rPr>
              <a:t>aş</a:t>
            </a:r>
            <a:r>
              <a:rPr lang="en-US" sz="4000" b="1" dirty="0">
                <a:solidFill>
                  <a:schemeClr val="bg1"/>
                </a:solidFill>
              </a:rPr>
              <a:t> </a:t>
            </a:r>
            <a:r>
              <a:rPr lang="tr-TR" sz="4000" b="1" dirty="0">
                <a:solidFill>
                  <a:schemeClr val="bg1"/>
                </a:solidFill>
              </a:rPr>
              <a:t>E</a:t>
            </a:r>
            <a:r>
              <a:rPr lang="en-US" sz="4000" b="1" dirty="0" err="1">
                <a:solidFill>
                  <a:schemeClr val="bg1"/>
                </a:solidFill>
              </a:rPr>
              <a:t>tme</a:t>
            </a:r>
            <a:r>
              <a:rPr lang="en-US" sz="4000" b="1" dirty="0">
                <a:solidFill>
                  <a:schemeClr val="bg1"/>
                </a:solidFill>
              </a:rPr>
              <a:t> </a:t>
            </a:r>
            <a:r>
              <a:rPr lang="tr-TR" sz="4000" b="1" dirty="0">
                <a:solidFill>
                  <a:schemeClr val="bg1"/>
                </a:solidFill>
              </a:rPr>
              <a:t>Y</a:t>
            </a:r>
            <a:r>
              <a:rPr lang="en-US" sz="4000" b="1" dirty="0" err="1">
                <a:solidFill>
                  <a:schemeClr val="bg1"/>
                </a:solidFill>
              </a:rPr>
              <a:t>öntemleri</a:t>
            </a:r>
            <a:r>
              <a:rPr lang="tr-TR" sz="4000" b="1" dirty="0">
                <a:solidFill>
                  <a:schemeClr val="bg1"/>
                </a:solidFill>
              </a:rPr>
              <a:t> Nelerdir?</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55806" y="1954648"/>
            <a:ext cx="5886416" cy="2934137"/>
          </a:xfrm>
          <a:prstGeom prst="rect">
            <a:avLst/>
          </a:prstGeom>
          <a:noFill/>
        </p:spPr>
        <p:txBody>
          <a:bodyPr wrap="square" rtlCol="0">
            <a:spAutoFit/>
          </a:bodyPr>
          <a:lstStyle/>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Stres karşısında mizah kullanabilmek.</a:t>
            </a:r>
          </a:p>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Açık ve temiz havada vakit geçirmek.</a:t>
            </a:r>
          </a:p>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Hobilere zaman ayırmak.</a:t>
            </a:r>
          </a:p>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Gevşeme ve solunum egzersizleri yapmak. </a:t>
            </a:r>
          </a:p>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Dengeli ve sağlıklı beslenmek.</a:t>
            </a:r>
          </a:p>
          <a:p>
            <a:pPr marL="342900" indent="-342900">
              <a:spcBef>
                <a:spcPts val="200"/>
              </a:spcBef>
              <a:spcAft>
                <a:spcPts val="200"/>
              </a:spcAft>
              <a:buFont typeface="Arial" panose="020B0604020202020204" pitchFamily="34" charset="0"/>
              <a:buChar char="•"/>
            </a:pPr>
            <a:r>
              <a:rPr lang="tr-TR" sz="2400" dirty="0">
                <a:solidFill>
                  <a:schemeClr val="accent1">
                    <a:lumMod val="50000"/>
                  </a:schemeClr>
                </a:solidFill>
              </a:rPr>
              <a:t>Spor yapmak, sağlıklı uyku düzenine dikkat etmek, madde kullanımından kaçınmak.</a:t>
            </a:r>
          </a:p>
        </p:txBody>
      </p:sp>
    </p:spTree>
    <p:extLst>
      <p:ext uri="{BB962C8B-B14F-4D97-AF65-F5344CB8AC3E}">
        <p14:creationId xmlns:p14="http://schemas.microsoft.com/office/powerpoint/2010/main" val="87498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pic>
        <p:nvPicPr>
          <p:cNvPr id="3" name="Resim 2"/>
          <p:cNvPicPr>
            <a:picLocks noChangeAspect="1"/>
          </p:cNvPicPr>
          <p:nvPr/>
        </p:nvPicPr>
        <p:blipFill>
          <a:blip r:embed="rId4"/>
          <a:stretch>
            <a:fillRect/>
          </a:stretch>
        </p:blipFill>
        <p:spPr>
          <a:xfrm>
            <a:off x="2102555" y="1282057"/>
            <a:ext cx="7986890" cy="4932537"/>
          </a:xfrm>
          <a:prstGeom prst="rect">
            <a:avLst/>
          </a:prstGeom>
        </p:spPr>
      </p:pic>
    </p:spTree>
    <p:extLst>
      <p:ext uri="{BB962C8B-B14F-4D97-AF65-F5344CB8AC3E}">
        <p14:creationId xmlns:p14="http://schemas.microsoft.com/office/powerpoint/2010/main" val="1153170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77575" y="1982450"/>
            <a:ext cx="2788139" cy="1323439"/>
          </a:xfrm>
          <a:prstGeom prst="rect">
            <a:avLst/>
          </a:prstGeom>
          <a:noFill/>
        </p:spPr>
        <p:txBody>
          <a:bodyPr wrap="square" rtlCol="0">
            <a:spAutoFit/>
          </a:bodyPr>
          <a:lstStyle/>
          <a:p>
            <a:r>
              <a:rPr lang="en-US" sz="4000" b="1" dirty="0" err="1">
                <a:solidFill>
                  <a:schemeClr val="bg1"/>
                </a:solidFill>
              </a:rPr>
              <a:t>Temel</a:t>
            </a:r>
            <a:r>
              <a:rPr lang="en-US" sz="4000" b="1" dirty="0">
                <a:solidFill>
                  <a:schemeClr val="bg1"/>
                </a:solidFill>
              </a:rPr>
              <a:t> </a:t>
            </a:r>
            <a:r>
              <a:rPr lang="en-US" sz="4000" b="1" dirty="0" err="1">
                <a:solidFill>
                  <a:schemeClr val="bg1"/>
                </a:solidFill>
              </a:rPr>
              <a:t>Duygular</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43289" y="1982450"/>
            <a:ext cx="6034185" cy="3416320"/>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Tüm duygularımız bizim için gerekli ve işlevseldir.</a:t>
            </a:r>
          </a:p>
          <a:p>
            <a:pPr>
              <a:spcBef>
                <a:spcPts val="600"/>
              </a:spcBef>
              <a:spcAft>
                <a:spcPts val="600"/>
              </a:spcAft>
            </a:pPr>
            <a:r>
              <a:rPr lang="tr-TR" sz="2800" dirty="0">
                <a:solidFill>
                  <a:schemeClr val="accent1">
                    <a:lumMod val="50000"/>
                  </a:schemeClr>
                </a:solidFill>
              </a:rPr>
              <a:t>Duygularımız bizim hayatta kalmamıza yardımcı olur, bize yaşadığımız durumlarla ilgili bilgi verir.</a:t>
            </a:r>
          </a:p>
          <a:p>
            <a:pPr>
              <a:spcBef>
                <a:spcPts val="600"/>
              </a:spcBef>
              <a:spcAft>
                <a:spcPts val="600"/>
              </a:spcAft>
            </a:pPr>
            <a:r>
              <a:rPr lang="tr-TR" sz="2800" dirty="0">
                <a:solidFill>
                  <a:schemeClr val="accent1">
                    <a:lumMod val="50000"/>
                  </a:schemeClr>
                </a:solidFill>
              </a:rPr>
              <a:t>Bu nedenle de duygular ne iyidir ne de kötü. </a:t>
            </a:r>
          </a:p>
        </p:txBody>
      </p:sp>
    </p:spTree>
    <p:extLst>
      <p:ext uri="{BB962C8B-B14F-4D97-AF65-F5344CB8AC3E}">
        <p14:creationId xmlns:p14="http://schemas.microsoft.com/office/powerpoint/2010/main" val="636143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77575" y="1982450"/>
            <a:ext cx="2788139" cy="1323439"/>
          </a:xfrm>
          <a:prstGeom prst="rect">
            <a:avLst/>
          </a:prstGeom>
          <a:noFill/>
        </p:spPr>
        <p:txBody>
          <a:bodyPr wrap="square" rtlCol="0">
            <a:spAutoFit/>
          </a:bodyPr>
          <a:lstStyle/>
          <a:p>
            <a:r>
              <a:rPr lang="en-US" sz="4000" b="1" dirty="0" err="1">
                <a:solidFill>
                  <a:schemeClr val="bg1"/>
                </a:solidFill>
              </a:rPr>
              <a:t>Temel</a:t>
            </a:r>
            <a:r>
              <a:rPr lang="en-US" sz="4000" b="1" dirty="0">
                <a:solidFill>
                  <a:schemeClr val="bg1"/>
                </a:solidFill>
              </a:rPr>
              <a:t> </a:t>
            </a:r>
            <a:r>
              <a:rPr lang="en-US" sz="4000" b="1" dirty="0" err="1">
                <a:solidFill>
                  <a:schemeClr val="bg1"/>
                </a:solidFill>
              </a:rPr>
              <a:t>Duygular</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43289" y="1982450"/>
            <a:ext cx="6440800" cy="3416320"/>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Çoğunlukla insanlar sevinçli olmayı iyi, öfkeli olmayı ise kötü bulur. </a:t>
            </a:r>
          </a:p>
          <a:p>
            <a:pPr>
              <a:spcBef>
                <a:spcPts val="600"/>
              </a:spcBef>
              <a:spcAft>
                <a:spcPts val="600"/>
              </a:spcAft>
            </a:pPr>
            <a:r>
              <a:rPr lang="tr-TR" sz="2800" dirty="0">
                <a:solidFill>
                  <a:schemeClr val="accent1">
                    <a:lumMod val="50000"/>
                  </a:schemeClr>
                </a:solidFill>
              </a:rPr>
              <a:t>Öfke ve korku gibi duygularından kurtulmak ister ancak eğer öfkelenmezsek haksızlıklar karşısında kendimizi korumayız.</a:t>
            </a:r>
          </a:p>
          <a:p>
            <a:pPr>
              <a:spcBef>
                <a:spcPts val="600"/>
              </a:spcBef>
              <a:spcAft>
                <a:spcPts val="600"/>
              </a:spcAft>
            </a:pPr>
            <a:r>
              <a:rPr lang="tr-TR" sz="2800" dirty="0">
                <a:solidFill>
                  <a:schemeClr val="accent1">
                    <a:lumMod val="50000"/>
                  </a:schemeClr>
                </a:solidFill>
              </a:rPr>
              <a:t>Ya da korkmazsak tehlikeli bir durumdan kendimizi kurtaramayız. </a:t>
            </a:r>
          </a:p>
        </p:txBody>
      </p:sp>
    </p:spTree>
    <p:extLst>
      <p:ext uri="{BB962C8B-B14F-4D97-AF65-F5344CB8AC3E}">
        <p14:creationId xmlns:p14="http://schemas.microsoft.com/office/powerpoint/2010/main" val="497801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77575" y="1982450"/>
            <a:ext cx="2788139" cy="1323439"/>
          </a:xfrm>
          <a:prstGeom prst="rect">
            <a:avLst/>
          </a:prstGeom>
          <a:noFill/>
        </p:spPr>
        <p:txBody>
          <a:bodyPr wrap="square" rtlCol="0">
            <a:spAutoFit/>
          </a:bodyPr>
          <a:lstStyle/>
          <a:p>
            <a:r>
              <a:rPr lang="en-US" sz="4000" b="1" dirty="0" err="1">
                <a:solidFill>
                  <a:schemeClr val="bg1"/>
                </a:solidFill>
              </a:rPr>
              <a:t>Temel</a:t>
            </a:r>
            <a:r>
              <a:rPr lang="en-US" sz="4000" b="1" dirty="0">
                <a:solidFill>
                  <a:schemeClr val="bg1"/>
                </a:solidFill>
              </a:rPr>
              <a:t> </a:t>
            </a:r>
            <a:r>
              <a:rPr lang="en-US" sz="4000" b="1" dirty="0" err="1">
                <a:solidFill>
                  <a:schemeClr val="bg1"/>
                </a:solidFill>
              </a:rPr>
              <a:t>Duygular</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43289" y="1982450"/>
            <a:ext cx="6440800" cy="3293209"/>
          </a:xfrm>
          <a:prstGeom prst="rect">
            <a:avLst/>
          </a:prstGeom>
          <a:noFill/>
        </p:spPr>
        <p:txBody>
          <a:bodyPr wrap="square" rtlCol="0">
            <a:spAutoFit/>
          </a:bodyPr>
          <a:lstStyle/>
          <a:p>
            <a:pPr>
              <a:spcBef>
                <a:spcPts val="600"/>
              </a:spcBef>
              <a:spcAft>
                <a:spcPts val="600"/>
              </a:spcAft>
            </a:pPr>
            <a:r>
              <a:rPr lang="tr-TR" sz="2400" dirty="0">
                <a:solidFill>
                  <a:schemeClr val="accent1">
                    <a:lumMod val="50000"/>
                  </a:schemeClr>
                </a:solidFill>
              </a:rPr>
              <a:t>Duygularımız gereklidir.</a:t>
            </a:r>
          </a:p>
          <a:p>
            <a:pPr>
              <a:spcBef>
                <a:spcPts val="600"/>
              </a:spcBef>
              <a:spcAft>
                <a:spcPts val="600"/>
              </a:spcAft>
            </a:pPr>
            <a:r>
              <a:rPr lang="tr-TR" sz="2400" dirty="0">
                <a:solidFill>
                  <a:schemeClr val="accent1">
                    <a:lumMod val="50000"/>
                  </a:schemeClr>
                </a:solidFill>
              </a:rPr>
              <a:t>İyi ya da kötü olan duygularımızla ne yaptığımızdır. </a:t>
            </a:r>
          </a:p>
          <a:p>
            <a:pPr>
              <a:spcBef>
                <a:spcPts val="600"/>
              </a:spcBef>
              <a:spcAft>
                <a:spcPts val="600"/>
              </a:spcAft>
            </a:pPr>
            <a:r>
              <a:rPr lang="tr-TR" sz="2400" dirty="0">
                <a:solidFill>
                  <a:schemeClr val="accent1">
                    <a:lumMod val="50000"/>
                  </a:schemeClr>
                </a:solidFill>
              </a:rPr>
              <a:t>Öyleyse öfke bizim kurtulmamız gereken bir şey değildir. </a:t>
            </a:r>
          </a:p>
          <a:p>
            <a:pPr>
              <a:spcBef>
                <a:spcPts val="600"/>
              </a:spcBef>
              <a:spcAft>
                <a:spcPts val="600"/>
              </a:spcAft>
            </a:pPr>
            <a:r>
              <a:rPr lang="tr-TR" sz="2400" dirty="0">
                <a:solidFill>
                  <a:schemeClr val="accent1">
                    <a:lumMod val="50000"/>
                  </a:schemeClr>
                </a:solidFill>
              </a:rPr>
              <a:t>Öfke yönetebileceğimiz bir duygumuzdur. </a:t>
            </a:r>
          </a:p>
          <a:p>
            <a:pPr>
              <a:spcBef>
                <a:spcPts val="600"/>
              </a:spcBef>
              <a:spcAft>
                <a:spcPts val="600"/>
              </a:spcAft>
            </a:pPr>
            <a:r>
              <a:rPr lang="tr-TR" sz="2400" dirty="0">
                <a:solidFill>
                  <a:schemeClr val="accent1">
                    <a:lumMod val="50000"/>
                  </a:schemeClr>
                </a:solidFill>
              </a:rPr>
              <a:t>Bizim öğrenmemiz gereken şey öfkeyi yönetmektir.</a:t>
            </a:r>
          </a:p>
        </p:txBody>
      </p:sp>
    </p:spTree>
    <p:extLst>
      <p:ext uri="{BB962C8B-B14F-4D97-AF65-F5344CB8AC3E}">
        <p14:creationId xmlns:p14="http://schemas.microsoft.com/office/powerpoint/2010/main" val="3183093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035621" y="1982450"/>
            <a:ext cx="2339758" cy="1323439"/>
          </a:xfrm>
          <a:prstGeom prst="rect">
            <a:avLst/>
          </a:prstGeom>
          <a:noFill/>
        </p:spPr>
        <p:txBody>
          <a:bodyPr wrap="square" rtlCol="0">
            <a:spAutoFit/>
          </a:bodyPr>
          <a:lstStyle/>
          <a:p>
            <a:r>
              <a:rPr lang="en-US" sz="4000" b="1" dirty="0" err="1">
                <a:solidFill>
                  <a:schemeClr val="bg1"/>
                </a:solidFill>
              </a:rPr>
              <a:t>Öfke</a:t>
            </a:r>
            <a:r>
              <a:rPr lang="en-US" sz="4000" b="1" dirty="0">
                <a:solidFill>
                  <a:schemeClr val="bg1"/>
                </a:solidFill>
              </a:rPr>
              <a:t> </a:t>
            </a:r>
            <a:r>
              <a:rPr lang="en-US" sz="4000" b="1" dirty="0" err="1">
                <a:solidFill>
                  <a:schemeClr val="bg1"/>
                </a:solidFill>
              </a:rPr>
              <a:t>Yönetimi</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27058" y="1971554"/>
            <a:ext cx="6953742" cy="363176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tr-TR" sz="2000" dirty="0">
                <a:solidFill>
                  <a:schemeClr val="accent1">
                    <a:lumMod val="50000"/>
                  </a:schemeClr>
                </a:solidFill>
              </a:rPr>
              <a:t>Öncelikle öfkeli olduğunuzu fark edin ve kabul edin. Bazen bizim asıl duygumuz üzüntü ve hayal kırıklığıdır. Bu duygularla baş edemediğimizde de bazen öfkeleniriz. </a:t>
            </a:r>
          </a:p>
          <a:p>
            <a:pPr marL="342900" indent="-342900">
              <a:spcBef>
                <a:spcPts val="600"/>
              </a:spcBef>
              <a:spcAft>
                <a:spcPts val="600"/>
              </a:spcAft>
              <a:buFont typeface="Arial" panose="020B0604020202020204" pitchFamily="34" charset="0"/>
              <a:buChar char="•"/>
            </a:pPr>
            <a:r>
              <a:rPr lang="tr-TR" sz="2000" dirty="0">
                <a:solidFill>
                  <a:schemeClr val="accent1">
                    <a:lumMod val="50000"/>
                  </a:schemeClr>
                </a:solidFill>
              </a:rPr>
              <a:t>Doğru şeye ve doğru kişiye öfkelenip öfkelenmediğinizi düşünün. Örneğin akşam eve geldiniz ve kızınızın çok ses yapmasına çok öfkelendiniz ve ona bağırdınız. Ama aslında iş yerinde patronunuzun size yaptığı bir haksızlığa sesinizi çıkaramadığınız için zaten öfkeliydiniz. </a:t>
            </a:r>
          </a:p>
          <a:p>
            <a:pPr marL="342900" indent="-342900">
              <a:spcBef>
                <a:spcPts val="600"/>
              </a:spcBef>
              <a:spcAft>
                <a:spcPts val="600"/>
              </a:spcAft>
              <a:buFont typeface="Arial" panose="020B0604020202020204" pitchFamily="34" charset="0"/>
              <a:buChar char="•"/>
            </a:pPr>
            <a:r>
              <a:rPr lang="tr-TR" sz="2000" dirty="0">
                <a:solidFill>
                  <a:schemeClr val="accent1">
                    <a:lumMod val="50000"/>
                  </a:schemeClr>
                </a:solidFill>
              </a:rPr>
              <a:t>Eğer doğru şeye öfkeliyseniz aklınıza ilk gelen şeyi yapmayın.</a:t>
            </a:r>
          </a:p>
          <a:p>
            <a:pPr marL="342900" indent="-342900">
              <a:spcBef>
                <a:spcPts val="600"/>
              </a:spcBef>
              <a:spcAft>
                <a:spcPts val="600"/>
              </a:spcAft>
              <a:buFont typeface="Arial" panose="020B0604020202020204" pitchFamily="34" charset="0"/>
              <a:buChar char="•"/>
            </a:pPr>
            <a:r>
              <a:rPr lang="tr-TR" sz="2000" dirty="0">
                <a:solidFill>
                  <a:schemeClr val="accent1">
                    <a:lumMod val="50000"/>
                  </a:schemeClr>
                </a:solidFill>
              </a:rPr>
              <a:t>Derin nefes alın.</a:t>
            </a:r>
          </a:p>
        </p:txBody>
      </p:sp>
    </p:spTree>
    <p:extLst>
      <p:ext uri="{BB962C8B-B14F-4D97-AF65-F5344CB8AC3E}">
        <p14:creationId xmlns:p14="http://schemas.microsoft.com/office/powerpoint/2010/main" val="245313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3943422" y="2050381"/>
            <a:ext cx="2704289" cy="1569660"/>
          </a:xfrm>
          <a:prstGeom prst="rect">
            <a:avLst/>
          </a:prstGeom>
          <a:noFill/>
        </p:spPr>
        <p:txBody>
          <a:bodyPr wrap="square" rtlCol="0">
            <a:spAutoFit/>
          </a:bodyPr>
          <a:lstStyle/>
          <a:p>
            <a:r>
              <a:rPr lang="tr-TR" sz="3200" dirty="0">
                <a:solidFill>
                  <a:schemeClr val="accent1">
                    <a:lumMod val="50000"/>
                  </a:schemeClr>
                </a:solidFill>
              </a:rPr>
              <a:t>Katılımcılar bu oturumun sonunda</a:t>
            </a:r>
            <a:endParaRPr lang="x-none" sz="3200" dirty="0">
              <a:solidFill>
                <a:schemeClr val="accent1">
                  <a:lumMod val="50000"/>
                </a:schemeClr>
              </a:solidFill>
            </a:endParaRPr>
          </a:p>
        </p:txBody>
      </p:sp>
      <p:sp>
        <p:nvSpPr>
          <p:cNvPr id="10" name="TextBox 9">
            <a:extLst>
              <a:ext uri="{FF2B5EF4-FFF2-40B4-BE49-F238E27FC236}">
                <a16:creationId xmlns:a16="http://schemas.microsoft.com/office/drawing/2014/main" id="{23B6AAFE-6C0F-954C-93FF-FF6205E3704F}"/>
              </a:ext>
            </a:extLst>
          </p:cNvPr>
          <p:cNvSpPr txBox="1"/>
          <p:nvPr/>
        </p:nvSpPr>
        <p:spPr>
          <a:xfrm>
            <a:off x="710885" y="2050381"/>
            <a:ext cx="3574914" cy="707886"/>
          </a:xfrm>
          <a:prstGeom prst="rect">
            <a:avLst/>
          </a:prstGeom>
          <a:noFill/>
        </p:spPr>
        <p:txBody>
          <a:bodyPr wrap="square" rtlCol="0">
            <a:spAutoFit/>
          </a:bodyPr>
          <a:lstStyle/>
          <a:p>
            <a:r>
              <a:rPr lang="en-US" sz="4000" b="1" dirty="0">
                <a:solidFill>
                  <a:schemeClr val="bg1"/>
                </a:solidFill>
              </a:rPr>
              <a:t>K</a:t>
            </a:r>
            <a:r>
              <a:rPr lang="tr-TR" sz="4000" b="1" dirty="0">
                <a:solidFill>
                  <a:schemeClr val="bg1"/>
                </a:solidFill>
              </a:rPr>
              <a:t>azanımlar</a:t>
            </a:r>
            <a:endParaRPr lang="en-US" sz="40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21841" y="2050381"/>
            <a:ext cx="4565359" cy="3600986"/>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200" dirty="0" err="1">
                <a:solidFill>
                  <a:schemeClr val="accent1">
                    <a:lumMod val="50000"/>
                  </a:schemeClr>
                </a:solidFill>
              </a:rPr>
              <a:t>Ruhsal</a:t>
            </a:r>
            <a:r>
              <a:rPr lang="en-US" sz="2200" dirty="0">
                <a:solidFill>
                  <a:schemeClr val="accent1">
                    <a:lumMod val="50000"/>
                  </a:schemeClr>
                </a:solidFill>
              </a:rPr>
              <a:t> </a:t>
            </a:r>
            <a:r>
              <a:rPr lang="en-US" sz="2200" dirty="0" err="1">
                <a:solidFill>
                  <a:schemeClr val="accent1">
                    <a:lumMod val="50000"/>
                  </a:schemeClr>
                </a:solidFill>
              </a:rPr>
              <a:t>iyilik</a:t>
            </a:r>
            <a:r>
              <a:rPr lang="en-US" sz="2200" dirty="0">
                <a:solidFill>
                  <a:schemeClr val="accent1">
                    <a:lumMod val="50000"/>
                  </a:schemeClr>
                </a:solidFill>
              </a:rPr>
              <a:t> </a:t>
            </a:r>
            <a:r>
              <a:rPr lang="en-US" sz="2200" dirty="0" err="1">
                <a:solidFill>
                  <a:schemeClr val="accent1">
                    <a:lumMod val="50000"/>
                  </a:schemeClr>
                </a:solidFill>
              </a:rPr>
              <a:t>halini</a:t>
            </a:r>
            <a:r>
              <a:rPr lang="en-US" sz="2200" dirty="0">
                <a:solidFill>
                  <a:schemeClr val="accent1">
                    <a:lumMod val="50000"/>
                  </a:schemeClr>
                </a:solidFill>
              </a:rPr>
              <a:t> </a:t>
            </a:r>
            <a:r>
              <a:rPr lang="en-US" sz="2200" dirty="0" err="1">
                <a:solidFill>
                  <a:schemeClr val="accent1">
                    <a:lumMod val="50000"/>
                  </a:schemeClr>
                </a:solidFill>
              </a:rPr>
              <a:t>tanımlayabilmeli</a:t>
            </a:r>
            <a:r>
              <a:rPr lang="en-US" sz="2200" dirty="0">
                <a:solidFill>
                  <a:schemeClr val="accent1">
                    <a:lumMod val="50000"/>
                  </a:schemeClr>
                </a:solidFill>
              </a:rPr>
              <a:t>,</a:t>
            </a:r>
            <a:endParaRPr lang="tr-TR" sz="2200" dirty="0">
              <a:solidFill>
                <a:schemeClr val="accent1">
                  <a:lumMod val="50000"/>
                </a:schemeClr>
              </a:solidFill>
            </a:endParaRPr>
          </a:p>
          <a:p>
            <a:pPr marL="457200" indent="-457200">
              <a:spcBef>
                <a:spcPts val="600"/>
              </a:spcBef>
              <a:spcAft>
                <a:spcPts val="600"/>
              </a:spcAft>
              <a:buFont typeface="Arial" panose="020B0604020202020204" pitchFamily="34" charset="0"/>
              <a:buChar char="•"/>
            </a:pPr>
            <a:r>
              <a:rPr lang="tr-TR" sz="2200" dirty="0">
                <a:solidFill>
                  <a:schemeClr val="accent1">
                    <a:lumMod val="50000"/>
                  </a:schemeClr>
                </a:solidFill>
              </a:rPr>
              <a:t>R</a:t>
            </a:r>
            <a:r>
              <a:rPr lang="en-US" sz="2200" dirty="0">
                <a:solidFill>
                  <a:schemeClr val="accent1">
                    <a:lumMod val="50000"/>
                  </a:schemeClr>
                </a:solidFill>
              </a:rPr>
              <a:t>uh </a:t>
            </a:r>
            <a:r>
              <a:rPr lang="en-US" sz="2200" dirty="0" err="1">
                <a:solidFill>
                  <a:schemeClr val="accent1">
                    <a:lumMod val="50000"/>
                  </a:schemeClr>
                </a:solidFill>
              </a:rPr>
              <a:t>sağlığını</a:t>
            </a:r>
            <a:r>
              <a:rPr lang="en-US" sz="2200" dirty="0">
                <a:solidFill>
                  <a:schemeClr val="accent1">
                    <a:lumMod val="50000"/>
                  </a:schemeClr>
                </a:solidFill>
              </a:rPr>
              <a:t> </a:t>
            </a:r>
            <a:r>
              <a:rPr lang="en-US" sz="2200" dirty="0" err="1">
                <a:solidFill>
                  <a:schemeClr val="accent1">
                    <a:lumMod val="50000"/>
                  </a:schemeClr>
                </a:solidFill>
              </a:rPr>
              <a:t>güçlendirmek</a:t>
            </a:r>
            <a:r>
              <a:rPr lang="en-US" sz="2200" dirty="0">
                <a:solidFill>
                  <a:schemeClr val="accent1">
                    <a:lumMod val="50000"/>
                  </a:schemeClr>
                </a:solidFill>
              </a:rPr>
              <a:t> </a:t>
            </a:r>
            <a:r>
              <a:rPr lang="en-US" sz="2200" dirty="0" err="1">
                <a:solidFill>
                  <a:schemeClr val="accent1">
                    <a:lumMod val="50000"/>
                  </a:schemeClr>
                </a:solidFill>
              </a:rPr>
              <a:t>için</a:t>
            </a:r>
            <a:r>
              <a:rPr lang="en-US" sz="2200" dirty="0">
                <a:solidFill>
                  <a:schemeClr val="accent1">
                    <a:lumMod val="50000"/>
                  </a:schemeClr>
                </a:solidFill>
              </a:rPr>
              <a:t> </a:t>
            </a:r>
            <a:r>
              <a:rPr lang="en-US" sz="2200" dirty="0" err="1">
                <a:solidFill>
                  <a:schemeClr val="accent1">
                    <a:lumMod val="50000"/>
                  </a:schemeClr>
                </a:solidFill>
              </a:rPr>
              <a:t>yapabileceklerini</a:t>
            </a:r>
            <a:r>
              <a:rPr lang="en-US" sz="2200" dirty="0">
                <a:solidFill>
                  <a:schemeClr val="accent1">
                    <a:lumMod val="50000"/>
                  </a:schemeClr>
                </a:solidFill>
              </a:rPr>
              <a:t> </a:t>
            </a:r>
            <a:r>
              <a:rPr lang="en-US" sz="2200" dirty="0" err="1">
                <a:solidFill>
                  <a:schemeClr val="accent1">
                    <a:lumMod val="50000"/>
                  </a:schemeClr>
                </a:solidFill>
              </a:rPr>
              <a:t>sayabilmeli</a:t>
            </a:r>
            <a:r>
              <a:rPr lang="en-US" sz="2200" dirty="0">
                <a:solidFill>
                  <a:schemeClr val="accent1">
                    <a:lumMod val="50000"/>
                  </a:schemeClr>
                </a:solidFill>
              </a:rPr>
              <a:t>, </a:t>
            </a:r>
          </a:p>
          <a:p>
            <a:pPr marL="457200" indent="-457200">
              <a:spcBef>
                <a:spcPts val="600"/>
              </a:spcBef>
              <a:spcAft>
                <a:spcPts val="600"/>
              </a:spcAft>
              <a:buFont typeface="Arial" panose="020B0604020202020204" pitchFamily="34" charset="0"/>
              <a:buChar char="•"/>
            </a:pPr>
            <a:r>
              <a:rPr lang="en-US" sz="2200" dirty="0" err="1">
                <a:solidFill>
                  <a:schemeClr val="accent1">
                    <a:lumMod val="50000"/>
                  </a:schemeClr>
                </a:solidFill>
              </a:rPr>
              <a:t>Stresi</a:t>
            </a:r>
            <a:r>
              <a:rPr lang="en-US" sz="2200" dirty="0">
                <a:solidFill>
                  <a:schemeClr val="accent1">
                    <a:lumMod val="50000"/>
                  </a:schemeClr>
                </a:solidFill>
              </a:rPr>
              <a:t> </a:t>
            </a:r>
            <a:r>
              <a:rPr lang="en-US" sz="2200" dirty="0" err="1">
                <a:solidFill>
                  <a:schemeClr val="accent1">
                    <a:lumMod val="50000"/>
                  </a:schemeClr>
                </a:solidFill>
              </a:rPr>
              <a:t>tanımlayabilmeli</a:t>
            </a:r>
            <a:r>
              <a:rPr lang="en-US" sz="2200" dirty="0">
                <a:solidFill>
                  <a:schemeClr val="accent1">
                    <a:lumMod val="50000"/>
                  </a:schemeClr>
                </a:solidFill>
              </a:rPr>
              <a:t>, </a:t>
            </a:r>
            <a:r>
              <a:rPr lang="en-US" sz="2200" dirty="0" err="1">
                <a:solidFill>
                  <a:schemeClr val="accent1">
                    <a:lumMod val="50000"/>
                  </a:schemeClr>
                </a:solidFill>
              </a:rPr>
              <a:t>stres</a:t>
            </a:r>
            <a:r>
              <a:rPr lang="en-US" sz="2200" dirty="0">
                <a:solidFill>
                  <a:schemeClr val="accent1">
                    <a:lumMod val="50000"/>
                  </a:schemeClr>
                </a:solidFill>
              </a:rPr>
              <a:t> </a:t>
            </a:r>
            <a:r>
              <a:rPr lang="en-US" sz="2200" dirty="0" err="1">
                <a:solidFill>
                  <a:schemeClr val="accent1">
                    <a:lumMod val="50000"/>
                  </a:schemeClr>
                </a:solidFill>
              </a:rPr>
              <a:t>yaratan</a:t>
            </a:r>
            <a:r>
              <a:rPr lang="en-US" sz="2200" dirty="0">
                <a:solidFill>
                  <a:schemeClr val="accent1">
                    <a:lumMod val="50000"/>
                  </a:schemeClr>
                </a:solidFill>
              </a:rPr>
              <a:t> </a:t>
            </a:r>
            <a:r>
              <a:rPr lang="en-US" sz="2200" dirty="0" err="1">
                <a:solidFill>
                  <a:schemeClr val="accent1">
                    <a:lumMod val="50000"/>
                  </a:schemeClr>
                </a:solidFill>
              </a:rPr>
              <a:t>durumları</a:t>
            </a:r>
            <a:r>
              <a:rPr lang="en-US" sz="2200" dirty="0">
                <a:solidFill>
                  <a:schemeClr val="accent1">
                    <a:lumMod val="50000"/>
                  </a:schemeClr>
                </a:solidFill>
              </a:rPr>
              <a:t>, </a:t>
            </a:r>
            <a:r>
              <a:rPr lang="en-US" sz="2200" dirty="0" err="1">
                <a:solidFill>
                  <a:schemeClr val="accent1">
                    <a:lumMod val="50000"/>
                  </a:schemeClr>
                </a:solidFill>
              </a:rPr>
              <a:t>stresin</a:t>
            </a:r>
            <a:r>
              <a:rPr lang="en-US" sz="2200" dirty="0">
                <a:solidFill>
                  <a:schemeClr val="accent1">
                    <a:lumMod val="50000"/>
                  </a:schemeClr>
                </a:solidFill>
              </a:rPr>
              <a:t> </a:t>
            </a:r>
            <a:r>
              <a:rPr lang="en-US" sz="2200" dirty="0" err="1">
                <a:solidFill>
                  <a:schemeClr val="accent1">
                    <a:lumMod val="50000"/>
                  </a:schemeClr>
                </a:solidFill>
              </a:rPr>
              <a:t>etkileri</a:t>
            </a:r>
            <a:r>
              <a:rPr lang="en-US" sz="2200" dirty="0">
                <a:solidFill>
                  <a:schemeClr val="accent1">
                    <a:lumMod val="50000"/>
                  </a:schemeClr>
                </a:solidFill>
              </a:rPr>
              <a:t> </a:t>
            </a:r>
            <a:r>
              <a:rPr lang="en-US" sz="2200" dirty="0" err="1">
                <a:solidFill>
                  <a:schemeClr val="accent1">
                    <a:lumMod val="50000"/>
                  </a:schemeClr>
                </a:solidFill>
              </a:rPr>
              <a:t>ve</a:t>
            </a:r>
            <a:r>
              <a:rPr lang="en-US" sz="2200" dirty="0">
                <a:solidFill>
                  <a:schemeClr val="accent1">
                    <a:lumMod val="50000"/>
                  </a:schemeClr>
                </a:solidFill>
              </a:rPr>
              <a:t> </a:t>
            </a:r>
            <a:r>
              <a:rPr lang="en-US" sz="2200" dirty="0" err="1">
                <a:solidFill>
                  <a:schemeClr val="accent1">
                    <a:lumMod val="50000"/>
                  </a:schemeClr>
                </a:solidFill>
              </a:rPr>
              <a:t>stresle</a:t>
            </a:r>
            <a:r>
              <a:rPr lang="en-US" sz="2200" dirty="0">
                <a:solidFill>
                  <a:schemeClr val="accent1">
                    <a:lumMod val="50000"/>
                  </a:schemeClr>
                </a:solidFill>
              </a:rPr>
              <a:t> </a:t>
            </a:r>
            <a:r>
              <a:rPr lang="en-US" sz="2200" dirty="0" err="1">
                <a:solidFill>
                  <a:schemeClr val="accent1">
                    <a:lumMod val="50000"/>
                  </a:schemeClr>
                </a:solidFill>
              </a:rPr>
              <a:t>baş</a:t>
            </a:r>
            <a:r>
              <a:rPr lang="en-US" sz="2200" dirty="0">
                <a:solidFill>
                  <a:schemeClr val="accent1">
                    <a:lumMod val="50000"/>
                  </a:schemeClr>
                </a:solidFill>
              </a:rPr>
              <a:t> </a:t>
            </a:r>
            <a:r>
              <a:rPr lang="en-US" sz="2200" dirty="0" err="1">
                <a:solidFill>
                  <a:schemeClr val="accent1">
                    <a:lumMod val="50000"/>
                  </a:schemeClr>
                </a:solidFill>
              </a:rPr>
              <a:t>etme</a:t>
            </a:r>
            <a:r>
              <a:rPr lang="en-US" sz="2200" dirty="0">
                <a:solidFill>
                  <a:schemeClr val="accent1">
                    <a:lumMod val="50000"/>
                  </a:schemeClr>
                </a:solidFill>
              </a:rPr>
              <a:t> </a:t>
            </a:r>
            <a:r>
              <a:rPr lang="en-US" sz="2200" dirty="0" err="1">
                <a:solidFill>
                  <a:schemeClr val="accent1">
                    <a:lumMod val="50000"/>
                  </a:schemeClr>
                </a:solidFill>
              </a:rPr>
              <a:t>yollarını</a:t>
            </a:r>
            <a:r>
              <a:rPr lang="en-US" sz="2200" dirty="0">
                <a:solidFill>
                  <a:schemeClr val="accent1">
                    <a:lumMod val="50000"/>
                  </a:schemeClr>
                </a:solidFill>
              </a:rPr>
              <a:t> </a:t>
            </a:r>
            <a:r>
              <a:rPr lang="en-US" sz="2200" dirty="0" err="1">
                <a:solidFill>
                  <a:schemeClr val="accent1">
                    <a:lumMod val="50000"/>
                  </a:schemeClr>
                </a:solidFill>
              </a:rPr>
              <a:t>sayabilmeli</a:t>
            </a:r>
            <a:endParaRPr lang="en-US" sz="2200" dirty="0">
              <a:solidFill>
                <a:schemeClr val="accent1">
                  <a:lumMod val="50000"/>
                </a:schemeClr>
              </a:solidFill>
            </a:endParaRPr>
          </a:p>
          <a:p>
            <a:pPr marL="457200" indent="-457200">
              <a:spcBef>
                <a:spcPts val="600"/>
              </a:spcBef>
              <a:spcAft>
                <a:spcPts val="600"/>
              </a:spcAft>
              <a:buFont typeface="Arial" panose="020B0604020202020204" pitchFamily="34" charset="0"/>
              <a:buChar char="•"/>
            </a:pPr>
            <a:r>
              <a:rPr lang="en-US" sz="2200" dirty="0" err="1">
                <a:solidFill>
                  <a:schemeClr val="accent1">
                    <a:lumMod val="50000"/>
                  </a:schemeClr>
                </a:solidFill>
              </a:rPr>
              <a:t>Temel</a:t>
            </a:r>
            <a:r>
              <a:rPr lang="en-US" sz="2200" dirty="0">
                <a:solidFill>
                  <a:schemeClr val="accent1">
                    <a:lumMod val="50000"/>
                  </a:schemeClr>
                </a:solidFill>
              </a:rPr>
              <a:t> </a:t>
            </a:r>
            <a:r>
              <a:rPr lang="en-US" sz="2200" dirty="0" err="1">
                <a:solidFill>
                  <a:schemeClr val="accent1">
                    <a:lumMod val="50000"/>
                  </a:schemeClr>
                </a:solidFill>
              </a:rPr>
              <a:t>duyguları</a:t>
            </a:r>
            <a:r>
              <a:rPr lang="en-US" sz="2200" dirty="0">
                <a:solidFill>
                  <a:schemeClr val="accent1">
                    <a:lumMod val="50000"/>
                  </a:schemeClr>
                </a:solidFill>
              </a:rPr>
              <a:t> </a:t>
            </a:r>
            <a:r>
              <a:rPr lang="en-US" sz="2200" dirty="0" err="1">
                <a:solidFill>
                  <a:schemeClr val="accent1">
                    <a:lumMod val="50000"/>
                  </a:schemeClr>
                </a:solidFill>
              </a:rPr>
              <a:t>tanımlayabilmeli</a:t>
            </a:r>
            <a:endParaRPr lang="en-US" sz="2200" dirty="0">
              <a:solidFill>
                <a:schemeClr val="accent1">
                  <a:lumMod val="50000"/>
                </a:schemeClr>
              </a:solidFill>
            </a:endParaRPr>
          </a:p>
        </p:txBody>
      </p:sp>
    </p:spTree>
    <p:extLst>
      <p:ext uri="{BB962C8B-B14F-4D97-AF65-F5344CB8AC3E}">
        <p14:creationId xmlns:p14="http://schemas.microsoft.com/office/powerpoint/2010/main" val="2014266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1035621" y="1982450"/>
            <a:ext cx="2339758" cy="1323439"/>
          </a:xfrm>
          <a:prstGeom prst="rect">
            <a:avLst/>
          </a:prstGeom>
          <a:noFill/>
        </p:spPr>
        <p:txBody>
          <a:bodyPr wrap="square" rtlCol="0">
            <a:spAutoFit/>
          </a:bodyPr>
          <a:lstStyle/>
          <a:p>
            <a:r>
              <a:rPr lang="en-US" sz="4000" b="1" dirty="0" err="1">
                <a:solidFill>
                  <a:schemeClr val="bg1"/>
                </a:solidFill>
              </a:rPr>
              <a:t>Öfke</a:t>
            </a:r>
            <a:r>
              <a:rPr lang="en-US" sz="4000" b="1" dirty="0">
                <a:solidFill>
                  <a:schemeClr val="bg1"/>
                </a:solidFill>
              </a:rPr>
              <a:t> </a:t>
            </a:r>
            <a:r>
              <a:rPr lang="en-US" sz="4000" b="1" dirty="0" err="1">
                <a:solidFill>
                  <a:schemeClr val="bg1"/>
                </a:solidFill>
              </a:rPr>
              <a:t>Yönetimi</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27058" y="1971554"/>
            <a:ext cx="6953742" cy="3477875"/>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tr-TR" sz="2000" dirty="0">
                <a:solidFill>
                  <a:schemeClr val="accent1">
                    <a:lumMod val="50000"/>
                  </a:schemeClr>
                </a:solidFill>
              </a:rPr>
              <a:t>Doğru bir iletişimle sorunu çözmeye çalışın.</a:t>
            </a:r>
          </a:p>
          <a:p>
            <a:pPr marL="342900" indent="-342900">
              <a:spcBef>
                <a:spcPts val="600"/>
              </a:spcBef>
              <a:spcAft>
                <a:spcPts val="600"/>
              </a:spcAft>
              <a:buFont typeface="Arial" panose="020B0604020202020204" pitchFamily="34" charset="0"/>
              <a:buChar char="•"/>
            </a:pPr>
            <a:r>
              <a:rPr lang="tr-TR" sz="2000" dirty="0">
                <a:solidFill>
                  <a:schemeClr val="accent1">
                    <a:lumMod val="50000"/>
                  </a:schemeClr>
                </a:solidFill>
              </a:rPr>
              <a:t>İletişimle çözemiyorsanız daha sonra yeniden ele almak üzere erteleyin. Örneğin iş yerinde bir arkadaşınıza öfkelendiniz ve konuşarak çözmeye çalıştınız ancak olmadı. O zaman arkadaşınıza bu meseleyi şu an çözemiyoruz lütfen bunu akşam tekrar konuşalım diyebilirsiniz. </a:t>
            </a:r>
          </a:p>
          <a:p>
            <a:pPr marL="342900" indent="-342900">
              <a:spcBef>
                <a:spcPts val="600"/>
              </a:spcBef>
              <a:spcAft>
                <a:spcPts val="600"/>
              </a:spcAft>
              <a:buFont typeface="Arial" panose="020B0604020202020204" pitchFamily="34" charset="0"/>
              <a:buChar char="•"/>
            </a:pPr>
            <a:r>
              <a:rPr lang="tr-TR" sz="2000" dirty="0">
                <a:solidFill>
                  <a:schemeClr val="accent1">
                    <a:lumMod val="50000"/>
                  </a:schemeClr>
                </a:solidFill>
              </a:rPr>
              <a:t>Duygularımız asla sonsuza kadar sürmez. Yükselir yükselir ve bir noktadan sonra azalmaya ve geçmeye başlar. Belirli bir süre geçtiğinde öfkenizin azaldığını hatta geçtiğini göreceksiniz. O zaman sorunun çözümü de kolaylaşacaktır.</a:t>
            </a:r>
          </a:p>
        </p:txBody>
      </p:sp>
    </p:spTree>
    <p:extLst>
      <p:ext uri="{BB962C8B-B14F-4D97-AF65-F5344CB8AC3E}">
        <p14:creationId xmlns:p14="http://schemas.microsoft.com/office/powerpoint/2010/main" val="1021411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32178" y="2012679"/>
            <a:ext cx="3314700" cy="2554545"/>
          </a:xfrm>
          <a:prstGeom prst="rect">
            <a:avLst/>
          </a:prstGeom>
          <a:noFill/>
        </p:spPr>
        <p:txBody>
          <a:bodyPr wrap="square" rtlCol="0">
            <a:spAutoFit/>
          </a:bodyPr>
          <a:lstStyle/>
          <a:p>
            <a:r>
              <a:rPr lang="en-US" sz="4000" b="1" dirty="0" err="1">
                <a:solidFill>
                  <a:schemeClr val="bg1"/>
                </a:solidFill>
              </a:rPr>
              <a:t>Öfkenizi</a:t>
            </a:r>
            <a:r>
              <a:rPr lang="en-US" sz="4000" b="1" dirty="0">
                <a:solidFill>
                  <a:schemeClr val="bg1"/>
                </a:solidFill>
              </a:rPr>
              <a:t> </a:t>
            </a:r>
            <a:r>
              <a:rPr lang="en-US" sz="4000" b="1" dirty="0" err="1">
                <a:solidFill>
                  <a:schemeClr val="bg1"/>
                </a:solidFill>
              </a:rPr>
              <a:t>Denetlemeye</a:t>
            </a:r>
            <a:r>
              <a:rPr lang="en-US" sz="4000" b="1" dirty="0">
                <a:solidFill>
                  <a:schemeClr val="bg1"/>
                </a:solidFill>
              </a:rPr>
              <a:t> </a:t>
            </a:r>
            <a:r>
              <a:rPr lang="en-US" sz="4000" b="1" dirty="0" err="1">
                <a:solidFill>
                  <a:schemeClr val="bg1"/>
                </a:solidFill>
              </a:rPr>
              <a:t>Yönelik</a:t>
            </a:r>
            <a:r>
              <a:rPr lang="en-US" sz="4000" b="1" dirty="0">
                <a:solidFill>
                  <a:schemeClr val="bg1"/>
                </a:solidFill>
              </a:rPr>
              <a:t> </a:t>
            </a:r>
            <a:r>
              <a:rPr lang="en-US" sz="4000" b="1" dirty="0" err="1">
                <a:solidFill>
                  <a:schemeClr val="bg1"/>
                </a:solidFill>
              </a:rPr>
              <a:t>Öneriler</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320901" y="2012679"/>
            <a:ext cx="7238921" cy="3170099"/>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Kendi öfkenizi tetikleyen durumları ve öfkenizin biçimini tanımlayın.</a:t>
            </a:r>
          </a:p>
          <a:p>
            <a:pPr marL="342900" indent="-342900">
              <a:buFont typeface="Arial" panose="020B0604020202020204" pitchFamily="34" charset="0"/>
              <a:buChar char="•"/>
            </a:pPr>
            <a:r>
              <a:rPr lang="tr-TR" sz="2000" dirty="0">
                <a:solidFill>
                  <a:schemeClr val="accent1">
                    <a:lumMod val="50000"/>
                  </a:schemeClr>
                </a:solidFill>
              </a:rPr>
              <a:t>Kendi kendinizi sakinleştirmeye yönelik egzersizleri düzenli olarak yapın.</a:t>
            </a:r>
          </a:p>
          <a:p>
            <a:pPr marL="342900" indent="-342900">
              <a:buFont typeface="Arial" panose="020B0604020202020204" pitchFamily="34" charset="0"/>
              <a:buChar char="•"/>
            </a:pPr>
            <a:r>
              <a:rPr lang="tr-TR" sz="2000" dirty="0">
                <a:solidFill>
                  <a:schemeClr val="accent1">
                    <a:lumMod val="50000"/>
                  </a:schemeClr>
                </a:solidFill>
              </a:rPr>
              <a:t>Derin nefes alın, nabız atışlarınızı  ve nefesinizi kontrol altına alın.</a:t>
            </a:r>
          </a:p>
          <a:p>
            <a:pPr marL="342900" indent="-342900">
              <a:buFont typeface="Arial" panose="020B0604020202020204" pitchFamily="34" charset="0"/>
              <a:buChar char="•"/>
            </a:pPr>
            <a:r>
              <a:rPr lang="tr-TR" sz="2000" dirty="0">
                <a:solidFill>
                  <a:schemeClr val="accent1">
                    <a:lumMod val="50000"/>
                  </a:schemeClr>
                </a:solidFill>
              </a:rPr>
              <a:t>El kol hareketleri yapmayın.</a:t>
            </a:r>
          </a:p>
          <a:p>
            <a:pPr marL="342900" indent="-342900">
              <a:buFont typeface="Arial" panose="020B0604020202020204" pitchFamily="34" charset="0"/>
              <a:buChar char="•"/>
            </a:pPr>
            <a:r>
              <a:rPr lang="tr-TR" sz="2000" dirty="0">
                <a:solidFill>
                  <a:schemeClr val="accent1">
                    <a:lumMod val="50000"/>
                  </a:schemeClr>
                </a:solidFill>
              </a:rPr>
              <a:t>Kendinize, sizi sakinleştirecek cümleler söyleyin.</a:t>
            </a:r>
          </a:p>
          <a:p>
            <a:pPr marL="342900" indent="-342900">
              <a:buFont typeface="Arial" panose="020B0604020202020204" pitchFamily="34" charset="0"/>
              <a:buChar char="•"/>
            </a:pPr>
            <a:r>
              <a:rPr lang="tr-TR" sz="2000" dirty="0">
                <a:solidFill>
                  <a:schemeClr val="accent1">
                    <a:lumMod val="50000"/>
                  </a:schemeClr>
                </a:solidFill>
              </a:rPr>
              <a:t>Kendinizi, kontrol etme konusunda kararlı olun.</a:t>
            </a:r>
          </a:p>
          <a:p>
            <a:pPr marL="342900" indent="-342900">
              <a:buFont typeface="Arial" panose="020B0604020202020204" pitchFamily="34" charset="0"/>
              <a:buChar char="•"/>
            </a:pPr>
            <a:r>
              <a:rPr lang="tr-TR" sz="2000" dirty="0">
                <a:solidFill>
                  <a:schemeClr val="accent1">
                    <a:lumMod val="50000"/>
                  </a:schemeClr>
                </a:solidFill>
              </a:rPr>
              <a:t>Şiddete yönelik davranışları asla kabul edilebilir çözümler olarak değerlendirmeyin.</a:t>
            </a:r>
          </a:p>
        </p:txBody>
      </p:sp>
    </p:spTree>
    <p:extLst>
      <p:ext uri="{BB962C8B-B14F-4D97-AF65-F5344CB8AC3E}">
        <p14:creationId xmlns:p14="http://schemas.microsoft.com/office/powerpoint/2010/main" val="2624524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32178" y="2012679"/>
            <a:ext cx="3314700" cy="2554545"/>
          </a:xfrm>
          <a:prstGeom prst="rect">
            <a:avLst/>
          </a:prstGeom>
          <a:noFill/>
        </p:spPr>
        <p:txBody>
          <a:bodyPr wrap="square" rtlCol="0">
            <a:spAutoFit/>
          </a:bodyPr>
          <a:lstStyle/>
          <a:p>
            <a:r>
              <a:rPr lang="en-US" sz="4000" b="1" dirty="0" err="1">
                <a:solidFill>
                  <a:schemeClr val="bg1"/>
                </a:solidFill>
              </a:rPr>
              <a:t>Öfkenizi</a:t>
            </a:r>
            <a:r>
              <a:rPr lang="en-US" sz="4000" b="1" dirty="0">
                <a:solidFill>
                  <a:schemeClr val="bg1"/>
                </a:solidFill>
              </a:rPr>
              <a:t> </a:t>
            </a:r>
            <a:r>
              <a:rPr lang="en-US" sz="4000" b="1" dirty="0" err="1">
                <a:solidFill>
                  <a:schemeClr val="bg1"/>
                </a:solidFill>
              </a:rPr>
              <a:t>Denetlemeye</a:t>
            </a:r>
            <a:r>
              <a:rPr lang="en-US" sz="4000" b="1" dirty="0">
                <a:solidFill>
                  <a:schemeClr val="bg1"/>
                </a:solidFill>
              </a:rPr>
              <a:t> </a:t>
            </a:r>
            <a:r>
              <a:rPr lang="en-US" sz="4000" b="1" dirty="0" err="1">
                <a:solidFill>
                  <a:schemeClr val="bg1"/>
                </a:solidFill>
              </a:rPr>
              <a:t>Yönelik</a:t>
            </a:r>
            <a:r>
              <a:rPr lang="en-US" sz="4000" b="1" dirty="0">
                <a:solidFill>
                  <a:schemeClr val="bg1"/>
                </a:solidFill>
              </a:rPr>
              <a:t> </a:t>
            </a:r>
            <a:r>
              <a:rPr lang="en-US" sz="4000" b="1" dirty="0" err="1">
                <a:solidFill>
                  <a:schemeClr val="bg1"/>
                </a:solidFill>
              </a:rPr>
              <a:t>Öneriler</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320901" y="2012679"/>
            <a:ext cx="7238921" cy="2862322"/>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Çevrenizdekileri, öfkelendiğinize dair bilgilendirin.</a:t>
            </a:r>
          </a:p>
          <a:p>
            <a:pPr marL="342900" indent="-342900">
              <a:buFont typeface="Arial" panose="020B0604020202020204" pitchFamily="34" charset="0"/>
              <a:buChar char="•"/>
            </a:pPr>
            <a:r>
              <a:rPr lang="tr-TR" sz="2000" dirty="0">
                <a:solidFill>
                  <a:schemeClr val="accent1">
                    <a:lumMod val="50000"/>
                  </a:schemeClr>
                </a:solidFill>
              </a:rPr>
              <a:t>Kendinize zaman tanıyın. Eğer mümkün ise kendinizi öfkeli olduğunuz ortamdan hemen uzaklaştırın.</a:t>
            </a:r>
          </a:p>
          <a:p>
            <a:pPr marL="342900" indent="-342900">
              <a:buFont typeface="Arial" panose="020B0604020202020204" pitchFamily="34" charset="0"/>
              <a:buChar char="•"/>
            </a:pPr>
            <a:r>
              <a:rPr lang="tr-TR" sz="2000" dirty="0">
                <a:solidFill>
                  <a:schemeClr val="accent1">
                    <a:lumMod val="50000"/>
                  </a:schemeClr>
                </a:solidFill>
              </a:rPr>
              <a:t>Sorunla ancak kontrolünüzü yeniden kazandığınızda uğraşın.</a:t>
            </a:r>
          </a:p>
          <a:p>
            <a:pPr marL="342900" indent="-342900">
              <a:buFont typeface="Arial" panose="020B0604020202020204" pitchFamily="34" charset="0"/>
              <a:buChar char="•"/>
            </a:pPr>
            <a:r>
              <a:rPr lang="tr-TR" sz="2000" dirty="0">
                <a:solidFill>
                  <a:schemeClr val="accent1">
                    <a:lumMod val="50000"/>
                  </a:schemeClr>
                </a:solidFill>
              </a:rPr>
              <a:t>Problemi açıklığa kavuşturmaya çalışın ve çözümü aramaya odaklanın.</a:t>
            </a:r>
          </a:p>
          <a:p>
            <a:pPr marL="342900" indent="-342900">
              <a:buFont typeface="Arial" panose="020B0604020202020204" pitchFamily="34" charset="0"/>
              <a:buChar char="•"/>
            </a:pPr>
            <a:r>
              <a:rPr lang="tr-TR" sz="2000" dirty="0">
                <a:solidFill>
                  <a:schemeClr val="accent1">
                    <a:lumMod val="50000"/>
                  </a:schemeClr>
                </a:solidFill>
              </a:rPr>
              <a:t>Bol bol gülün ve espri yeteneğinizi kullanın, olaya yeni bir bakış açısı ve yeni bir çerçeve kazanın.</a:t>
            </a:r>
          </a:p>
          <a:p>
            <a:pPr marL="342900" indent="-342900">
              <a:buFont typeface="Arial" panose="020B0604020202020204" pitchFamily="34" charset="0"/>
              <a:buChar char="•"/>
            </a:pPr>
            <a:r>
              <a:rPr lang="tr-TR" sz="2000" dirty="0">
                <a:solidFill>
                  <a:schemeClr val="accent1">
                    <a:lumMod val="50000"/>
                  </a:schemeClr>
                </a:solidFill>
              </a:rPr>
              <a:t>Kişisel saldırılara cevap vermeyin kişiselleştirmekten kaçının.</a:t>
            </a:r>
          </a:p>
        </p:txBody>
      </p:sp>
    </p:spTree>
    <p:extLst>
      <p:ext uri="{BB962C8B-B14F-4D97-AF65-F5344CB8AC3E}">
        <p14:creationId xmlns:p14="http://schemas.microsoft.com/office/powerpoint/2010/main" val="2167642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43466" y="2073434"/>
            <a:ext cx="3314700" cy="707886"/>
          </a:xfrm>
          <a:prstGeom prst="rect">
            <a:avLst/>
          </a:prstGeom>
          <a:noFill/>
        </p:spPr>
        <p:txBody>
          <a:bodyPr wrap="square" rtlCol="0">
            <a:spAutoFit/>
          </a:bodyPr>
          <a:lstStyle/>
          <a:p>
            <a:r>
              <a:rPr lang="en-US" sz="4000" b="1" dirty="0" err="1">
                <a:solidFill>
                  <a:schemeClr val="bg1"/>
                </a:solidFill>
              </a:rPr>
              <a:t>Depresyon</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01627" y="2073434"/>
            <a:ext cx="7346911" cy="3416320"/>
          </a:xfrm>
          <a:prstGeom prst="rect">
            <a:avLst/>
          </a:prstGeom>
          <a:noFill/>
        </p:spPr>
        <p:txBody>
          <a:bodyPr wrap="square" rtlCol="0">
            <a:spAutoFit/>
          </a:bodyPr>
          <a:lstStyle/>
          <a:p>
            <a:pPr marL="342900" indent="-342900">
              <a:buFont typeface="Arial" panose="020B0604020202020204" pitchFamily="34" charset="0"/>
              <a:buChar char="•"/>
            </a:pPr>
            <a:r>
              <a:rPr lang="tr-TR" sz="2400" dirty="0">
                <a:solidFill>
                  <a:schemeClr val="accent1">
                    <a:lumMod val="50000"/>
                  </a:schemeClr>
                </a:solidFill>
              </a:rPr>
              <a:t>Kişinin sosyal işlevlerini ve günlük yaşama dair etkinliklerini bozacak dereceye ulaşmış üzüntü, çökkünlük veya keder durumudur.</a:t>
            </a:r>
          </a:p>
          <a:p>
            <a:pPr marL="342900" indent="-342900">
              <a:buFont typeface="Arial" panose="020B0604020202020204" pitchFamily="34" charset="0"/>
              <a:buChar char="•"/>
            </a:pPr>
            <a:r>
              <a:rPr lang="tr-TR" sz="2400" dirty="0">
                <a:solidFill>
                  <a:schemeClr val="accent1">
                    <a:lumMod val="50000"/>
                  </a:schemeClr>
                </a:solidFill>
              </a:rPr>
              <a:t>Depresyonun en dikkat çekici belirtisi çökkün ruh halidir.</a:t>
            </a:r>
          </a:p>
          <a:p>
            <a:pPr marL="342900" indent="-342900">
              <a:buFont typeface="Arial" panose="020B0604020202020204" pitchFamily="34" charset="0"/>
              <a:buChar char="•"/>
            </a:pPr>
            <a:r>
              <a:rPr lang="tr-TR" sz="2400" dirty="0">
                <a:solidFill>
                  <a:schemeClr val="accent1">
                    <a:lumMod val="50000"/>
                  </a:schemeClr>
                </a:solidFill>
              </a:rPr>
              <a:t>Depresyondaki kişi genellikle mutsuz, karamsar ve ümitsizdir.</a:t>
            </a:r>
          </a:p>
          <a:p>
            <a:pPr marL="342900" indent="-342900">
              <a:buFont typeface="Arial" panose="020B0604020202020204" pitchFamily="34" charset="0"/>
              <a:buChar char="•"/>
            </a:pPr>
            <a:r>
              <a:rPr lang="tr-TR" sz="2400" dirty="0">
                <a:solidFill>
                  <a:schemeClr val="accent1">
                    <a:lumMod val="50000"/>
                  </a:schemeClr>
                </a:solidFill>
              </a:rPr>
              <a:t>Kendini hüzünlü ve yalnız hisseder. </a:t>
            </a:r>
          </a:p>
          <a:p>
            <a:pPr marL="342900" indent="-342900">
              <a:buFont typeface="Arial" panose="020B0604020202020204" pitchFamily="34" charset="0"/>
              <a:buChar char="•"/>
            </a:pPr>
            <a:r>
              <a:rPr lang="tr-TR" sz="2400" dirty="0">
                <a:solidFill>
                  <a:schemeClr val="accent1">
                    <a:lumMod val="50000"/>
                  </a:schemeClr>
                </a:solidFill>
              </a:rPr>
              <a:t>Kendisine ve çevresine olan ilgisi azalmaya başlar.</a:t>
            </a:r>
          </a:p>
        </p:txBody>
      </p:sp>
    </p:spTree>
    <p:extLst>
      <p:ext uri="{BB962C8B-B14F-4D97-AF65-F5344CB8AC3E}">
        <p14:creationId xmlns:p14="http://schemas.microsoft.com/office/powerpoint/2010/main" val="2067297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43466" y="2073434"/>
            <a:ext cx="3314700" cy="707886"/>
          </a:xfrm>
          <a:prstGeom prst="rect">
            <a:avLst/>
          </a:prstGeom>
          <a:noFill/>
        </p:spPr>
        <p:txBody>
          <a:bodyPr wrap="square" rtlCol="0">
            <a:spAutoFit/>
          </a:bodyPr>
          <a:lstStyle/>
          <a:p>
            <a:r>
              <a:rPr lang="en-US" sz="4000" b="1" dirty="0" err="1">
                <a:solidFill>
                  <a:schemeClr val="bg1"/>
                </a:solidFill>
              </a:rPr>
              <a:t>Depresyon</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998341" y="2073434"/>
            <a:ext cx="6153484" cy="2677656"/>
          </a:xfrm>
          <a:prstGeom prst="rect">
            <a:avLst/>
          </a:prstGeom>
          <a:noFill/>
        </p:spPr>
        <p:txBody>
          <a:bodyPr wrap="square" rtlCol="0">
            <a:spAutoFit/>
          </a:bodyPr>
          <a:lstStyle/>
          <a:p>
            <a:r>
              <a:rPr lang="tr-TR" sz="2400" dirty="0">
                <a:solidFill>
                  <a:schemeClr val="accent1">
                    <a:lumMod val="50000"/>
                  </a:schemeClr>
                </a:solidFill>
              </a:rPr>
              <a:t>Depresyon, insanın yaşama dair istek ve zevkinin kaybolduğu, kendisini derin bir keder içerisinde hissettiği, geleceğe yönelik karamsar düşünceleri ve geçmişe yönelik pişmanlık ve suçluluk duygularının olduğu, uyku, iştah ve cinsel istekle ilgili bozuklukların yaşandığı bir rahatsızlıktır.</a:t>
            </a:r>
          </a:p>
        </p:txBody>
      </p:sp>
    </p:spTree>
    <p:extLst>
      <p:ext uri="{BB962C8B-B14F-4D97-AF65-F5344CB8AC3E}">
        <p14:creationId xmlns:p14="http://schemas.microsoft.com/office/powerpoint/2010/main" val="696524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85879" y="2039793"/>
            <a:ext cx="3081867" cy="1938992"/>
          </a:xfrm>
          <a:prstGeom prst="rect">
            <a:avLst/>
          </a:prstGeom>
          <a:noFill/>
        </p:spPr>
        <p:txBody>
          <a:bodyPr wrap="square" rtlCol="0">
            <a:spAutoFit/>
          </a:bodyPr>
          <a:lstStyle/>
          <a:p>
            <a:r>
              <a:rPr lang="en-US" sz="4000" b="1" dirty="0" err="1">
                <a:solidFill>
                  <a:schemeClr val="bg1"/>
                </a:solidFill>
              </a:rPr>
              <a:t>Depresyon</a:t>
            </a:r>
            <a:r>
              <a:rPr lang="en-US" sz="4000" b="1" dirty="0">
                <a:solidFill>
                  <a:schemeClr val="bg1"/>
                </a:solidFill>
              </a:rPr>
              <a:t> </a:t>
            </a:r>
            <a:r>
              <a:rPr lang="en-US" sz="4000" b="1" dirty="0" err="1">
                <a:solidFill>
                  <a:schemeClr val="bg1"/>
                </a:solidFill>
              </a:rPr>
              <a:t>Tedavi</a:t>
            </a:r>
            <a:r>
              <a:rPr lang="en-US" sz="4000" b="1" dirty="0">
                <a:solidFill>
                  <a:schemeClr val="bg1"/>
                </a:solidFill>
              </a:rPr>
              <a:t> </a:t>
            </a:r>
            <a:r>
              <a:rPr lang="en-US" sz="4000" b="1" dirty="0" err="1">
                <a:solidFill>
                  <a:schemeClr val="bg1"/>
                </a:solidFill>
              </a:rPr>
              <a:t>Edilmezse</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677873" y="2175260"/>
            <a:ext cx="6604000" cy="2769989"/>
          </a:xfrm>
          <a:prstGeom prst="rect">
            <a:avLst/>
          </a:prstGeom>
          <a:noFill/>
        </p:spPr>
        <p:txBody>
          <a:bodyPr wrap="square" rtlCol="0">
            <a:spAutoFit/>
          </a:bodyPr>
          <a:lstStyle/>
          <a:p>
            <a:pPr>
              <a:spcBef>
                <a:spcPts val="600"/>
              </a:spcBef>
              <a:spcAft>
                <a:spcPts val="600"/>
              </a:spcAft>
            </a:pPr>
            <a:r>
              <a:rPr lang="tr-TR" sz="2400" dirty="0">
                <a:solidFill>
                  <a:schemeClr val="accent1">
                    <a:lumMod val="50000"/>
                  </a:schemeClr>
                </a:solidFill>
              </a:rPr>
              <a:t>Tedavi edilemediğinde depresyonun şiddeti artabilir ya da intihar ile sonuçlanabilir.</a:t>
            </a:r>
          </a:p>
          <a:p>
            <a:pPr>
              <a:spcBef>
                <a:spcPts val="600"/>
              </a:spcBef>
              <a:spcAft>
                <a:spcPts val="600"/>
              </a:spcAft>
            </a:pPr>
            <a:r>
              <a:rPr lang="tr-TR" sz="2400" dirty="0">
                <a:solidFill>
                  <a:schemeClr val="accent1">
                    <a:lumMod val="50000"/>
                  </a:schemeClr>
                </a:solidFill>
              </a:rPr>
              <a:t>Kronikleşebilir;</a:t>
            </a:r>
          </a:p>
          <a:p>
            <a:pPr>
              <a:spcBef>
                <a:spcPts val="600"/>
              </a:spcBef>
              <a:spcAft>
                <a:spcPts val="600"/>
              </a:spcAft>
            </a:pPr>
            <a:r>
              <a:rPr lang="tr-TR" sz="2400" dirty="0">
                <a:solidFill>
                  <a:schemeClr val="accent1">
                    <a:lumMod val="50000"/>
                  </a:schemeClr>
                </a:solidFill>
              </a:rPr>
              <a:t>Yineleyebilir;</a:t>
            </a:r>
          </a:p>
          <a:p>
            <a:pPr>
              <a:spcBef>
                <a:spcPts val="600"/>
              </a:spcBef>
              <a:spcAft>
                <a:spcPts val="600"/>
              </a:spcAft>
            </a:pPr>
            <a:r>
              <a:rPr lang="tr-TR" sz="2400" dirty="0">
                <a:solidFill>
                  <a:schemeClr val="accent1">
                    <a:lumMod val="50000"/>
                  </a:schemeClr>
                </a:solidFill>
              </a:rPr>
              <a:t>Bireyin günlük sorumluluklarını yerine getirme yetisinde ciddi bozulmalara yol açabilir; </a:t>
            </a:r>
          </a:p>
        </p:txBody>
      </p:sp>
    </p:spTree>
    <p:extLst>
      <p:ext uri="{BB962C8B-B14F-4D97-AF65-F5344CB8AC3E}">
        <p14:creationId xmlns:p14="http://schemas.microsoft.com/office/powerpoint/2010/main" val="4102931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85879" y="2039793"/>
            <a:ext cx="3081867" cy="2123658"/>
          </a:xfrm>
          <a:prstGeom prst="rect">
            <a:avLst/>
          </a:prstGeom>
          <a:noFill/>
        </p:spPr>
        <p:txBody>
          <a:bodyPr wrap="square" rtlCol="0">
            <a:spAutoFit/>
          </a:bodyPr>
          <a:lstStyle/>
          <a:p>
            <a:r>
              <a:rPr lang="en-US" sz="4400" b="1" dirty="0" err="1">
                <a:solidFill>
                  <a:schemeClr val="bg1"/>
                </a:solidFill>
              </a:rPr>
              <a:t>Depresyon</a:t>
            </a:r>
            <a:r>
              <a:rPr lang="en-US" sz="4400" b="1" dirty="0">
                <a:solidFill>
                  <a:schemeClr val="bg1"/>
                </a:solidFill>
              </a:rPr>
              <a:t> </a:t>
            </a:r>
            <a:r>
              <a:rPr lang="en-US" sz="4400" b="1" dirty="0" err="1">
                <a:solidFill>
                  <a:schemeClr val="bg1"/>
                </a:solidFill>
              </a:rPr>
              <a:t>Tedavi</a:t>
            </a:r>
            <a:r>
              <a:rPr lang="en-US" sz="4400" b="1" dirty="0">
                <a:solidFill>
                  <a:schemeClr val="bg1"/>
                </a:solidFill>
              </a:rPr>
              <a:t> </a:t>
            </a:r>
            <a:r>
              <a:rPr lang="en-US" sz="4400" b="1" dirty="0" err="1">
                <a:solidFill>
                  <a:schemeClr val="bg1"/>
                </a:solidFill>
              </a:rPr>
              <a:t>Edilmezse</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677873" y="2175260"/>
            <a:ext cx="6604000" cy="3354765"/>
          </a:xfrm>
          <a:prstGeom prst="rect">
            <a:avLst/>
          </a:prstGeom>
          <a:noFill/>
        </p:spPr>
        <p:txBody>
          <a:bodyPr wrap="square" rtlCol="0">
            <a:spAutoFit/>
          </a:bodyPr>
          <a:lstStyle/>
          <a:p>
            <a:pPr>
              <a:spcBef>
                <a:spcPts val="600"/>
              </a:spcBef>
              <a:spcAft>
                <a:spcPts val="600"/>
              </a:spcAft>
            </a:pPr>
            <a:r>
              <a:rPr lang="tr-TR" sz="2400" dirty="0">
                <a:solidFill>
                  <a:schemeClr val="accent1">
                    <a:lumMod val="50000"/>
                  </a:schemeClr>
                </a:solidFill>
              </a:rPr>
              <a:t>Eğer kendinizi iki haftadan daha uzun süredir çökkün hissediyorsanız ya da belirgin ilgi kaybı varsa, </a:t>
            </a:r>
          </a:p>
          <a:p>
            <a:pPr>
              <a:spcBef>
                <a:spcPts val="600"/>
              </a:spcBef>
              <a:spcAft>
                <a:spcPts val="600"/>
              </a:spcAft>
            </a:pPr>
            <a:r>
              <a:rPr lang="tr-TR" sz="2400" dirty="0">
                <a:solidFill>
                  <a:schemeClr val="accent1">
                    <a:lumMod val="50000"/>
                  </a:schemeClr>
                </a:solidFill>
              </a:rPr>
              <a:t>iştahınızda ya da uyku düzeninizde belirgin değişiklikler fark ediyorsanız,</a:t>
            </a:r>
          </a:p>
          <a:p>
            <a:pPr>
              <a:spcBef>
                <a:spcPts val="600"/>
              </a:spcBef>
              <a:spcAft>
                <a:spcPts val="600"/>
              </a:spcAft>
            </a:pPr>
            <a:r>
              <a:rPr lang="tr-TR" sz="2400" dirty="0">
                <a:solidFill>
                  <a:schemeClr val="accent1">
                    <a:lumMod val="50000"/>
                  </a:schemeClr>
                </a:solidFill>
              </a:rPr>
              <a:t> söz konusu yakınmaların günlük işlerinizi yerine getirmede ya da insanlarla olan ilişkilerinizde soruna yol açtığını düşünüyorsanız;</a:t>
            </a:r>
          </a:p>
        </p:txBody>
      </p:sp>
    </p:spTree>
    <p:extLst>
      <p:ext uri="{BB962C8B-B14F-4D97-AF65-F5344CB8AC3E}">
        <p14:creationId xmlns:p14="http://schemas.microsoft.com/office/powerpoint/2010/main" val="2559734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87395" y="2200074"/>
            <a:ext cx="3314700" cy="1323439"/>
          </a:xfrm>
          <a:prstGeom prst="rect">
            <a:avLst/>
          </a:prstGeom>
          <a:noFill/>
        </p:spPr>
        <p:txBody>
          <a:bodyPr wrap="square" rtlCol="0">
            <a:spAutoFit/>
          </a:bodyPr>
          <a:lstStyle/>
          <a:p>
            <a:r>
              <a:rPr lang="en-US" sz="4000" b="1" dirty="0" err="1">
                <a:solidFill>
                  <a:schemeClr val="bg1"/>
                </a:solidFill>
              </a:rPr>
              <a:t>Depresyon</a:t>
            </a:r>
            <a:r>
              <a:rPr lang="en-US" sz="4000" b="1" dirty="0">
                <a:solidFill>
                  <a:schemeClr val="bg1"/>
                </a:solidFill>
              </a:rPr>
              <a:t> </a:t>
            </a:r>
            <a:r>
              <a:rPr lang="en-US" sz="4000" b="1" dirty="0" err="1">
                <a:solidFill>
                  <a:schemeClr val="bg1"/>
                </a:solidFill>
              </a:rPr>
              <a:t>Belirtileri</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10468" y="2200074"/>
            <a:ext cx="7475987" cy="3108543"/>
          </a:xfrm>
          <a:prstGeom prst="rect">
            <a:avLst/>
          </a:prstGeom>
          <a:noFill/>
        </p:spPr>
        <p:txBody>
          <a:bodyPr wrap="square" rtlCol="0">
            <a:spAutoFit/>
          </a:bodyPr>
          <a:lstStyle/>
          <a:p>
            <a:pPr marL="457200" indent="-457200">
              <a:buFont typeface="Arial" panose="020B0604020202020204" pitchFamily="34" charset="0"/>
              <a:buChar char="•"/>
            </a:pPr>
            <a:r>
              <a:rPr lang="tr-TR" sz="2800" dirty="0">
                <a:solidFill>
                  <a:schemeClr val="accent1">
                    <a:lumMod val="50000"/>
                  </a:schemeClr>
                </a:solidFill>
              </a:rPr>
              <a:t>Çökkünlük, mutsuzluk</a:t>
            </a:r>
          </a:p>
          <a:p>
            <a:pPr marL="457200" indent="-457200">
              <a:buFont typeface="Arial" panose="020B0604020202020204" pitchFamily="34" charset="0"/>
              <a:buChar char="•"/>
            </a:pPr>
            <a:r>
              <a:rPr lang="tr-TR" sz="2800" dirty="0">
                <a:solidFill>
                  <a:schemeClr val="accent1">
                    <a:lumMod val="50000"/>
                  </a:schemeClr>
                </a:solidFill>
              </a:rPr>
              <a:t>İlgi ve isteklerde azalma</a:t>
            </a:r>
          </a:p>
          <a:p>
            <a:pPr marL="457200" indent="-457200">
              <a:buFont typeface="Arial" panose="020B0604020202020204" pitchFamily="34" charset="0"/>
              <a:buChar char="•"/>
            </a:pPr>
            <a:r>
              <a:rPr lang="tr-TR" sz="2800" dirty="0">
                <a:solidFill>
                  <a:schemeClr val="accent1">
                    <a:lumMod val="50000"/>
                  </a:schemeClr>
                </a:solidFill>
              </a:rPr>
              <a:t>Eskiden keyif aldığı etkinliklerden keyif almama</a:t>
            </a:r>
          </a:p>
          <a:p>
            <a:pPr marL="457200" indent="-457200">
              <a:buFont typeface="Arial" panose="020B0604020202020204" pitchFamily="34" charset="0"/>
              <a:buChar char="•"/>
            </a:pPr>
            <a:r>
              <a:rPr lang="tr-TR" sz="2800" dirty="0">
                <a:solidFill>
                  <a:schemeClr val="accent1">
                    <a:lumMod val="50000"/>
                  </a:schemeClr>
                </a:solidFill>
              </a:rPr>
              <a:t>İştah artışı veya azalması- Kilo kaybı/artışı</a:t>
            </a:r>
          </a:p>
          <a:p>
            <a:pPr marL="457200" indent="-457200">
              <a:buFont typeface="Arial" panose="020B0604020202020204" pitchFamily="34" charset="0"/>
              <a:buChar char="•"/>
            </a:pPr>
            <a:r>
              <a:rPr lang="tr-TR" sz="2800" dirty="0">
                <a:solidFill>
                  <a:schemeClr val="accent1">
                    <a:lumMod val="50000"/>
                  </a:schemeClr>
                </a:solidFill>
              </a:rPr>
              <a:t>Uyku sorunları (aşırı uyuma ya da uykusuzluk)</a:t>
            </a:r>
          </a:p>
          <a:p>
            <a:pPr marL="457200" indent="-457200">
              <a:buFont typeface="Arial" panose="020B0604020202020204" pitchFamily="34" charset="0"/>
              <a:buChar char="•"/>
            </a:pPr>
            <a:r>
              <a:rPr lang="tr-TR" sz="2800" dirty="0">
                <a:solidFill>
                  <a:schemeClr val="accent1">
                    <a:lumMod val="50000"/>
                  </a:schemeClr>
                </a:solidFill>
              </a:rPr>
              <a:t>Yorgunluk</a:t>
            </a:r>
          </a:p>
          <a:p>
            <a:pPr marL="457200" indent="-457200">
              <a:buFont typeface="Arial" panose="020B0604020202020204" pitchFamily="34" charset="0"/>
              <a:buChar char="•"/>
            </a:pPr>
            <a:r>
              <a:rPr lang="tr-TR" sz="2800" dirty="0">
                <a:solidFill>
                  <a:schemeClr val="accent1">
                    <a:lumMod val="50000"/>
                  </a:schemeClr>
                </a:solidFill>
              </a:rPr>
              <a:t>Cinsel istekte azalma</a:t>
            </a:r>
          </a:p>
        </p:txBody>
      </p:sp>
    </p:spTree>
    <p:extLst>
      <p:ext uri="{BB962C8B-B14F-4D97-AF65-F5344CB8AC3E}">
        <p14:creationId xmlns:p14="http://schemas.microsoft.com/office/powerpoint/2010/main" val="12894672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87395" y="2200074"/>
            <a:ext cx="3314700" cy="1323439"/>
          </a:xfrm>
          <a:prstGeom prst="rect">
            <a:avLst/>
          </a:prstGeom>
          <a:noFill/>
        </p:spPr>
        <p:txBody>
          <a:bodyPr wrap="square" rtlCol="0">
            <a:spAutoFit/>
          </a:bodyPr>
          <a:lstStyle/>
          <a:p>
            <a:r>
              <a:rPr lang="en-US" sz="4000" b="1" dirty="0" err="1">
                <a:solidFill>
                  <a:schemeClr val="bg1"/>
                </a:solidFill>
              </a:rPr>
              <a:t>Depresyon</a:t>
            </a:r>
            <a:r>
              <a:rPr lang="en-US" sz="4000" b="1" dirty="0">
                <a:solidFill>
                  <a:schemeClr val="bg1"/>
                </a:solidFill>
              </a:rPr>
              <a:t> </a:t>
            </a:r>
            <a:r>
              <a:rPr lang="en-US" sz="4000" b="1" dirty="0" err="1">
                <a:solidFill>
                  <a:schemeClr val="bg1"/>
                </a:solidFill>
              </a:rPr>
              <a:t>Belirtileri</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10468" y="2200074"/>
            <a:ext cx="7475987" cy="3108543"/>
          </a:xfrm>
          <a:prstGeom prst="rect">
            <a:avLst/>
          </a:prstGeom>
          <a:noFill/>
        </p:spPr>
        <p:txBody>
          <a:bodyPr wrap="square" rtlCol="0">
            <a:spAutoFit/>
          </a:bodyPr>
          <a:lstStyle/>
          <a:p>
            <a:pPr marL="457200" indent="-457200">
              <a:buFont typeface="Arial" panose="020B0604020202020204" pitchFamily="34" charset="0"/>
              <a:buChar char="•"/>
            </a:pPr>
            <a:r>
              <a:rPr lang="tr-TR" sz="2800" dirty="0">
                <a:solidFill>
                  <a:schemeClr val="accent1">
                    <a:lumMod val="50000"/>
                  </a:schemeClr>
                </a:solidFill>
              </a:rPr>
              <a:t>Basit günlük aktiviteleri yapmakta zorlanma</a:t>
            </a:r>
          </a:p>
          <a:p>
            <a:pPr marL="457200" indent="-457200">
              <a:buFont typeface="Arial" panose="020B0604020202020204" pitchFamily="34" charset="0"/>
              <a:buChar char="•"/>
            </a:pPr>
            <a:r>
              <a:rPr lang="tr-TR" sz="2800" dirty="0">
                <a:solidFill>
                  <a:schemeClr val="accent1">
                    <a:lumMod val="50000"/>
                  </a:schemeClr>
                </a:solidFill>
              </a:rPr>
              <a:t>Sebebi olmayan ağrılar</a:t>
            </a:r>
          </a:p>
          <a:p>
            <a:pPr marL="457200" indent="-457200">
              <a:buFont typeface="Arial" panose="020B0604020202020204" pitchFamily="34" charset="0"/>
              <a:buChar char="•"/>
            </a:pPr>
            <a:r>
              <a:rPr lang="tr-TR" sz="2800" dirty="0">
                <a:solidFill>
                  <a:schemeClr val="accent1">
                    <a:lumMod val="50000"/>
                  </a:schemeClr>
                </a:solidFill>
              </a:rPr>
              <a:t>Umutsuzluk</a:t>
            </a:r>
          </a:p>
          <a:p>
            <a:pPr marL="457200" indent="-457200">
              <a:buFont typeface="Arial" panose="020B0604020202020204" pitchFamily="34" charset="0"/>
              <a:buChar char="•"/>
            </a:pPr>
            <a:r>
              <a:rPr lang="tr-TR" sz="2800" dirty="0">
                <a:solidFill>
                  <a:schemeClr val="accent1">
                    <a:lumMod val="50000"/>
                  </a:schemeClr>
                </a:solidFill>
              </a:rPr>
              <a:t>Kendini Eleştirme ve Suçlama</a:t>
            </a:r>
          </a:p>
          <a:p>
            <a:pPr marL="457200" indent="-457200">
              <a:buFont typeface="Arial" panose="020B0604020202020204" pitchFamily="34" charset="0"/>
              <a:buChar char="•"/>
            </a:pPr>
            <a:r>
              <a:rPr lang="tr-TR" sz="2800" dirty="0">
                <a:solidFill>
                  <a:schemeClr val="accent1">
                    <a:lumMod val="50000"/>
                  </a:schemeClr>
                </a:solidFill>
              </a:rPr>
              <a:t>Kararsızlık</a:t>
            </a:r>
          </a:p>
          <a:p>
            <a:pPr marL="457200" indent="-457200">
              <a:buFont typeface="Arial" panose="020B0604020202020204" pitchFamily="34" charset="0"/>
              <a:buChar char="•"/>
            </a:pPr>
            <a:r>
              <a:rPr lang="tr-TR" sz="2800" dirty="0">
                <a:solidFill>
                  <a:schemeClr val="accent1">
                    <a:lumMod val="50000"/>
                  </a:schemeClr>
                </a:solidFill>
              </a:rPr>
              <a:t>Motivasyon Azalması</a:t>
            </a:r>
          </a:p>
          <a:p>
            <a:pPr marL="457200" indent="-457200">
              <a:buFont typeface="Arial" panose="020B0604020202020204" pitchFamily="34" charset="0"/>
              <a:buChar char="•"/>
            </a:pPr>
            <a:r>
              <a:rPr lang="tr-TR" sz="2800" dirty="0">
                <a:solidFill>
                  <a:schemeClr val="accent1">
                    <a:lumMod val="50000"/>
                  </a:schemeClr>
                </a:solidFill>
              </a:rPr>
              <a:t>Ölüm ve intihar düşünceleri</a:t>
            </a:r>
          </a:p>
        </p:txBody>
      </p:sp>
    </p:spTree>
    <p:extLst>
      <p:ext uri="{BB962C8B-B14F-4D97-AF65-F5344CB8AC3E}">
        <p14:creationId xmlns:p14="http://schemas.microsoft.com/office/powerpoint/2010/main" val="2419681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941DB98-5E86-A647-BF97-FAB74CA51C2A}"/>
              </a:ext>
            </a:extLst>
          </p:cNvPr>
          <p:cNvSpPr txBox="1"/>
          <p:nvPr/>
        </p:nvSpPr>
        <p:spPr>
          <a:xfrm>
            <a:off x="1177047" y="2354094"/>
            <a:ext cx="9824937" cy="584775"/>
          </a:xfrm>
          <a:prstGeom prst="rect">
            <a:avLst/>
          </a:prstGeom>
          <a:noFill/>
        </p:spPr>
        <p:txBody>
          <a:bodyPr wrap="square" rtlCol="0">
            <a:spAutoFit/>
          </a:bodyPr>
          <a:lstStyle/>
          <a:p>
            <a:pPr algn="ctr"/>
            <a:r>
              <a:rPr lang="x-none" sz="3200" dirty="0"/>
              <a:t>LOREM İPSUM</a:t>
            </a:r>
          </a:p>
        </p:txBody>
      </p:sp>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A49164DF-517C-2446-8A66-0CB021108589}"/>
              </a:ext>
            </a:extLst>
          </p:cNvPr>
          <p:cNvSpPr txBox="1"/>
          <p:nvPr/>
        </p:nvSpPr>
        <p:spPr>
          <a:xfrm>
            <a:off x="1061157" y="2793237"/>
            <a:ext cx="10654594" cy="523220"/>
          </a:xfrm>
          <a:prstGeom prst="rect">
            <a:avLst/>
          </a:prstGeom>
          <a:noFill/>
        </p:spPr>
        <p:txBody>
          <a:bodyPr wrap="square" rtlCol="0">
            <a:spAutoFit/>
          </a:bodyPr>
          <a:lstStyle/>
          <a:p>
            <a:pPr>
              <a:spcBef>
                <a:spcPts val="600"/>
              </a:spcBef>
              <a:spcAft>
                <a:spcPts val="600"/>
              </a:spcAft>
            </a:pPr>
            <a:r>
              <a:rPr lang="en-US" sz="2800" dirty="0" err="1">
                <a:solidFill>
                  <a:schemeClr val="accent1">
                    <a:lumMod val="50000"/>
                  </a:schemeClr>
                </a:solidFill>
              </a:rPr>
              <a:t>Belirtilerim</a:t>
            </a:r>
            <a:r>
              <a:rPr lang="en-US" sz="2800" dirty="0">
                <a:solidFill>
                  <a:schemeClr val="accent1">
                    <a:lumMod val="50000"/>
                  </a:schemeClr>
                </a:solidFill>
              </a:rPr>
              <a:t> </a:t>
            </a:r>
            <a:r>
              <a:rPr lang="en-US" sz="2800" dirty="0" err="1">
                <a:solidFill>
                  <a:schemeClr val="accent1">
                    <a:lumMod val="50000"/>
                  </a:schemeClr>
                </a:solidFill>
              </a:rPr>
              <a:t>geçti</a:t>
            </a:r>
            <a:r>
              <a:rPr lang="en-US" sz="2800" dirty="0">
                <a:solidFill>
                  <a:schemeClr val="accent1">
                    <a:lumMod val="50000"/>
                  </a:schemeClr>
                </a:solidFill>
              </a:rPr>
              <a:t>, </a:t>
            </a:r>
            <a:r>
              <a:rPr lang="en-US" sz="2800" dirty="0" err="1">
                <a:solidFill>
                  <a:schemeClr val="accent1">
                    <a:lumMod val="50000"/>
                  </a:schemeClr>
                </a:solidFill>
              </a:rPr>
              <a:t>artık</a:t>
            </a:r>
            <a:r>
              <a:rPr lang="en-US" sz="2800" dirty="0">
                <a:solidFill>
                  <a:schemeClr val="accent1">
                    <a:lumMod val="50000"/>
                  </a:schemeClr>
                </a:solidFill>
              </a:rPr>
              <a:t> </a:t>
            </a:r>
            <a:r>
              <a:rPr lang="en-US" sz="2800" dirty="0" err="1">
                <a:solidFill>
                  <a:schemeClr val="accent1">
                    <a:lumMod val="50000"/>
                  </a:schemeClr>
                </a:solidFill>
              </a:rPr>
              <a:t>iyiyim</a:t>
            </a:r>
            <a:r>
              <a:rPr lang="en-US" sz="2800" dirty="0">
                <a:solidFill>
                  <a:schemeClr val="accent1">
                    <a:lumMod val="50000"/>
                  </a:schemeClr>
                </a:solidFill>
              </a:rPr>
              <a:t>                              </a:t>
            </a:r>
            <a:r>
              <a:rPr lang="en-US" sz="2800" dirty="0" err="1">
                <a:solidFill>
                  <a:schemeClr val="accent1">
                    <a:lumMod val="50000"/>
                  </a:schemeClr>
                </a:solidFill>
              </a:rPr>
              <a:t>ilacı</a:t>
            </a:r>
            <a:r>
              <a:rPr lang="en-US" sz="2800" dirty="0">
                <a:solidFill>
                  <a:schemeClr val="accent1">
                    <a:lumMod val="50000"/>
                  </a:schemeClr>
                </a:solidFill>
              </a:rPr>
              <a:t> </a:t>
            </a:r>
            <a:r>
              <a:rPr lang="en-US" sz="2800" dirty="0" err="1">
                <a:solidFill>
                  <a:schemeClr val="accent1">
                    <a:lumMod val="50000"/>
                  </a:schemeClr>
                </a:solidFill>
              </a:rPr>
              <a:t>kesme</a:t>
            </a:r>
            <a:endParaRPr lang="en-US" sz="2800" dirty="0">
              <a:solidFill>
                <a:schemeClr val="accent1">
                  <a:lumMod val="50000"/>
                </a:schemeClr>
              </a:solidFill>
            </a:endParaRPr>
          </a:p>
        </p:txBody>
      </p:sp>
      <p:sp>
        <p:nvSpPr>
          <p:cNvPr id="9" name="Rectangle 8">
            <a:extLst>
              <a:ext uri="{FF2B5EF4-FFF2-40B4-BE49-F238E27FC236}">
                <a16:creationId xmlns:a16="http://schemas.microsoft.com/office/drawing/2014/main" id="{120FF555-F69C-E041-9921-890A466785C6}"/>
              </a:ext>
            </a:extLst>
          </p:cNvPr>
          <p:cNvSpPr/>
          <p:nvPr/>
        </p:nvSpPr>
        <p:spPr>
          <a:xfrm>
            <a:off x="3585184" y="1497999"/>
            <a:ext cx="8963120" cy="646331"/>
          </a:xfrm>
          <a:prstGeom prst="rect">
            <a:avLst/>
          </a:prstGeom>
        </p:spPr>
        <p:txBody>
          <a:bodyPr wrap="square">
            <a:spAutoFit/>
          </a:bodyPr>
          <a:lstStyle/>
          <a:p>
            <a:r>
              <a:rPr lang="en-US" sz="3600" b="1" dirty="0" err="1">
                <a:solidFill>
                  <a:schemeClr val="accent1"/>
                </a:solidFill>
              </a:rPr>
              <a:t>Sık</a:t>
            </a:r>
            <a:r>
              <a:rPr lang="en-US" sz="3600" b="1" dirty="0">
                <a:solidFill>
                  <a:schemeClr val="accent1"/>
                </a:solidFill>
              </a:rPr>
              <a:t> </a:t>
            </a:r>
            <a:r>
              <a:rPr lang="en-US" sz="3600" b="1" dirty="0" err="1">
                <a:solidFill>
                  <a:schemeClr val="accent1"/>
                </a:solidFill>
              </a:rPr>
              <a:t>Görülen</a:t>
            </a:r>
            <a:r>
              <a:rPr lang="en-US" sz="3600" b="1" dirty="0">
                <a:solidFill>
                  <a:schemeClr val="accent1"/>
                </a:solidFill>
              </a:rPr>
              <a:t> </a:t>
            </a:r>
            <a:r>
              <a:rPr lang="en-US" sz="3600" b="1" dirty="0" err="1">
                <a:solidFill>
                  <a:schemeClr val="accent1"/>
                </a:solidFill>
              </a:rPr>
              <a:t>Hatalı</a:t>
            </a:r>
            <a:r>
              <a:rPr lang="en-US" sz="3600" b="1" dirty="0">
                <a:solidFill>
                  <a:schemeClr val="accent1"/>
                </a:solidFill>
              </a:rPr>
              <a:t> </a:t>
            </a:r>
            <a:r>
              <a:rPr lang="en-US" sz="3600" b="1" dirty="0" err="1">
                <a:solidFill>
                  <a:schemeClr val="accent1"/>
                </a:solidFill>
              </a:rPr>
              <a:t>Davranışlar</a:t>
            </a:r>
            <a:endParaRPr lang="en-US" sz="3600" b="1" dirty="0">
              <a:solidFill>
                <a:schemeClr val="accent1"/>
              </a:solidFill>
            </a:endParaRPr>
          </a:p>
        </p:txBody>
      </p:sp>
      <p:sp>
        <p:nvSpPr>
          <p:cNvPr id="2" name="Dikdörtgen 1"/>
          <p:cNvSpPr/>
          <p:nvPr/>
        </p:nvSpPr>
        <p:spPr>
          <a:xfrm>
            <a:off x="1061156" y="2252276"/>
            <a:ext cx="10425992" cy="523220"/>
          </a:xfrm>
          <a:prstGeom prst="rect">
            <a:avLst/>
          </a:prstGeom>
        </p:spPr>
        <p:txBody>
          <a:bodyPr wrap="square">
            <a:spAutoFit/>
          </a:bodyPr>
          <a:lstStyle/>
          <a:p>
            <a:r>
              <a:rPr lang="tr-TR" sz="2800" dirty="0">
                <a:solidFill>
                  <a:schemeClr val="accent1">
                    <a:lumMod val="50000"/>
                  </a:schemeClr>
                </a:solidFill>
              </a:rPr>
              <a:t>Hastalığı kendi irademle yenebilirim           		doktora gitmeme</a:t>
            </a:r>
          </a:p>
        </p:txBody>
      </p:sp>
      <p:sp>
        <p:nvSpPr>
          <p:cNvPr id="3" name="Metin kutusu 2"/>
          <p:cNvSpPr txBox="1"/>
          <p:nvPr/>
        </p:nvSpPr>
        <p:spPr>
          <a:xfrm>
            <a:off x="1061157" y="3397581"/>
            <a:ext cx="10892718" cy="523220"/>
          </a:xfrm>
          <a:prstGeom prst="rect">
            <a:avLst/>
          </a:prstGeom>
          <a:noFill/>
        </p:spPr>
        <p:txBody>
          <a:bodyPr wrap="square" rtlCol="0">
            <a:spAutoFit/>
          </a:bodyPr>
          <a:lstStyle/>
          <a:p>
            <a:r>
              <a:rPr lang="tr-TR" sz="2800" dirty="0">
                <a:solidFill>
                  <a:schemeClr val="accent1">
                    <a:lumMod val="50000"/>
                  </a:schemeClr>
                </a:solidFill>
              </a:rPr>
              <a:t>İlaca; başladım 1 hafta oldu, hiçbir iyileşme yok                ilacı kesme</a:t>
            </a:r>
          </a:p>
        </p:txBody>
      </p:sp>
      <p:sp>
        <p:nvSpPr>
          <p:cNvPr id="7" name="Metin kutusu 6"/>
          <p:cNvSpPr txBox="1"/>
          <p:nvPr/>
        </p:nvSpPr>
        <p:spPr>
          <a:xfrm>
            <a:off x="1061157" y="4071954"/>
            <a:ext cx="10664116" cy="523220"/>
          </a:xfrm>
          <a:prstGeom prst="rect">
            <a:avLst/>
          </a:prstGeom>
          <a:noFill/>
        </p:spPr>
        <p:txBody>
          <a:bodyPr wrap="square" rtlCol="0">
            <a:spAutoFit/>
          </a:bodyPr>
          <a:lstStyle/>
          <a:p>
            <a:r>
              <a:rPr lang="tr-TR" sz="2800" dirty="0">
                <a:solidFill>
                  <a:schemeClr val="accent1">
                    <a:lumMod val="50000"/>
                  </a:schemeClr>
                </a:solidFill>
              </a:rPr>
              <a:t>İlaç midemi bulandırıyor    	                ilacı kesme</a:t>
            </a:r>
          </a:p>
        </p:txBody>
      </p:sp>
      <p:sp>
        <p:nvSpPr>
          <p:cNvPr id="10" name="Metin kutusu 9"/>
          <p:cNvSpPr txBox="1"/>
          <p:nvPr/>
        </p:nvSpPr>
        <p:spPr>
          <a:xfrm>
            <a:off x="1061157" y="4656729"/>
            <a:ext cx="10892718" cy="954107"/>
          </a:xfrm>
          <a:prstGeom prst="rect">
            <a:avLst/>
          </a:prstGeom>
          <a:noFill/>
        </p:spPr>
        <p:txBody>
          <a:bodyPr wrap="square" rtlCol="0">
            <a:spAutoFit/>
          </a:bodyPr>
          <a:lstStyle/>
          <a:p>
            <a:r>
              <a:rPr lang="tr-TR" sz="2800" dirty="0">
                <a:solidFill>
                  <a:schemeClr val="accent1">
                    <a:lumMod val="50000"/>
                  </a:schemeClr>
                </a:solidFill>
              </a:rPr>
              <a:t>Tedaviye başlayalı 1 yıl oldu, artık iyiyim                   	ilaç dozunu </a:t>
            </a:r>
          </a:p>
          <a:p>
            <a:r>
              <a:rPr lang="tr-TR" sz="2800" dirty="0">
                <a:solidFill>
                  <a:schemeClr val="accent1">
                    <a:lumMod val="50000"/>
                  </a:schemeClr>
                </a:solidFill>
              </a:rPr>
              <a:t>                                                                                          azaltmadan kesme</a:t>
            </a:r>
          </a:p>
        </p:txBody>
      </p:sp>
      <p:pic>
        <p:nvPicPr>
          <p:cNvPr id="11" name="Resim 10"/>
          <p:cNvPicPr>
            <a:picLocks noChangeAspect="1"/>
          </p:cNvPicPr>
          <p:nvPr/>
        </p:nvPicPr>
        <p:blipFill>
          <a:blip r:embed="rId4"/>
          <a:stretch>
            <a:fillRect/>
          </a:stretch>
        </p:blipFill>
        <p:spPr>
          <a:xfrm>
            <a:off x="6354303" y="2218400"/>
            <a:ext cx="2058365" cy="383281"/>
          </a:xfrm>
          <a:prstGeom prst="rect">
            <a:avLst/>
          </a:prstGeom>
        </p:spPr>
      </p:pic>
      <p:pic>
        <p:nvPicPr>
          <p:cNvPr id="13" name="Resim 12"/>
          <p:cNvPicPr>
            <a:picLocks noChangeAspect="1"/>
          </p:cNvPicPr>
          <p:nvPr/>
        </p:nvPicPr>
        <p:blipFill>
          <a:blip r:embed="rId5"/>
          <a:stretch>
            <a:fillRect/>
          </a:stretch>
        </p:blipFill>
        <p:spPr>
          <a:xfrm>
            <a:off x="4788392" y="3985621"/>
            <a:ext cx="2164268" cy="402371"/>
          </a:xfrm>
          <a:prstGeom prst="rect">
            <a:avLst/>
          </a:prstGeom>
        </p:spPr>
      </p:pic>
      <p:pic>
        <p:nvPicPr>
          <p:cNvPr id="14" name="Resim 13"/>
          <p:cNvPicPr>
            <a:picLocks noChangeAspect="1"/>
          </p:cNvPicPr>
          <p:nvPr/>
        </p:nvPicPr>
        <p:blipFill>
          <a:blip r:embed="rId5"/>
          <a:stretch>
            <a:fillRect/>
          </a:stretch>
        </p:blipFill>
        <p:spPr>
          <a:xfrm>
            <a:off x="6966490" y="4599570"/>
            <a:ext cx="1424800" cy="402371"/>
          </a:xfrm>
          <a:prstGeom prst="rect">
            <a:avLst/>
          </a:prstGeom>
        </p:spPr>
      </p:pic>
      <p:pic>
        <p:nvPicPr>
          <p:cNvPr id="16" name="Resim 15"/>
          <p:cNvPicPr>
            <a:picLocks noChangeAspect="1"/>
          </p:cNvPicPr>
          <p:nvPr/>
        </p:nvPicPr>
        <p:blipFill>
          <a:blip r:embed="rId6"/>
          <a:stretch>
            <a:fillRect/>
          </a:stretch>
        </p:blipFill>
        <p:spPr>
          <a:xfrm>
            <a:off x="8070002" y="3290675"/>
            <a:ext cx="1021476" cy="465937"/>
          </a:xfrm>
          <a:prstGeom prst="rect">
            <a:avLst/>
          </a:prstGeom>
        </p:spPr>
      </p:pic>
      <p:pic>
        <p:nvPicPr>
          <p:cNvPr id="18" name="Resim 17"/>
          <p:cNvPicPr>
            <a:picLocks noChangeAspect="1"/>
          </p:cNvPicPr>
          <p:nvPr/>
        </p:nvPicPr>
        <p:blipFill>
          <a:blip r:embed="rId5"/>
          <a:stretch>
            <a:fillRect/>
          </a:stretch>
        </p:blipFill>
        <p:spPr>
          <a:xfrm>
            <a:off x="5514622" y="2706904"/>
            <a:ext cx="2164268" cy="402371"/>
          </a:xfrm>
          <a:prstGeom prst="rect">
            <a:avLst/>
          </a:prstGeom>
        </p:spPr>
      </p:pic>
    </p:spTree>
    <p:extLst>
      <p:ext uri="{BB962C8B-B14F-4D97-AF65-F5344CB8AC3E}">
        <p14:creationId xmlns:p14="http://schemas.microsoft.com/office/powerpoint/2010/main" val="3272147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3943422" y="2050381"/>
            <a:ext cx="2704289" cy="1569660"/>
          </a:xfrm>
          <a:prstGeom prst="rect">
            <a:avLst/>
          </a:prstGeom>
          <a:noFill/>
        </p:spPr>
        <p:txBody>
          <a:bodyPr wrap="square" rtlCol="0">
            <a:spAutoFit/>
          </a:bodyPr>
          <a:lstStyle/>
          <a:p>
            <a:r>
              <a:rPr lang="tr-TR" sz="3200" dirty="0">
                <a:solidFill>
                  <a:schemeClr val="accent1">
                    <a:lumMod val="50000"/>
                  </a:schemeClr>
                </a:solidFill>
              </a:rPr>
              <a:t>Katılımcılar bu oturumun sonunda</a:t>
            </a:r>
            <a:endParaRPr lang="x-none" sz="3200" dirty="0">
              <a:solidFill>
                <a:schemeClr val="accent1">
                  <a:lumMod val="50000"/>
                </a:schemeClr>
              </a:solidFill>
            </a:endParaRPr>
          </a:p>
        </p:txBody>
      </p:sp>
      <p:sp>
        <p:nvSpPr>
          <p:cNvPr id="10" name="TextBox 9">
            <a:extLst>
              <a:ext uri="{FF2B5EF4-FFF2-40B4-BE49-F238E27FC236}">
                <a16:creationId xmlns:a16="http://schemas.microsoft.com/office/drawing/2014/main" id="{23B6AAFE-6C0F-954C-93FF-FF6205E3704F}"/>
              </a:ext>
            </a:extLst>
          </p:cNvPr>
          <p:cNvSpPr txBox="1"/>
          <p:nvPr/>
        </p:nvSpPr>
        <p:spPr>
          <a:xfrm>
            <a:off x="710885" y="2050381"/>
            <a:ext cx="3574914" cy="707886"/>
          </a:xfrm>
          <a:prstGeom prst="rect">
            <a:avLst/>
          </a:prstGeom>
          <a:noFill/>
        </p:spPr>
        <p:txBody>
          <a:bodyPr wrap="square" rtlCol="0">
            <a:spAutoFit/>
          </a:bodyPr>
          <a:lstStyle/>
          <a:p>
            <a:r>
              <a:rPr lang="en-US" sz="4000" b="1" dirty="0">
                <a:solidFill>
                  <a:schemeClr val="bg1"/>
                </a:solidFill>
              </a:rPr>
              <a:t>K</a:t>
            </a:r>
            <a:r>
              <a:rPr lang="tr-TR" sz="4000" b="1" dirty="0">
                <a:solidFill>
                  <a:schemeClr val="bg1"/>
                </a:solidFill>
              </a:rPr>
              <a:t>azanımlar</a:t>
            </a:r>
            <a:endParaRPr lang="en-US" sz="4000" b="1" dirty="0">
              <a:solidFill>
                <a:schemeClr val="bg1"/>
              </a:solidFill>
              <a:effectLst/>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21841" y="2050381"/>
            <a:ext cx="4565359" cy="3200876"/>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400" dirty="0" err="1">
                <a:solidFill>
                  <a:schemeClr val="accent1">
                    <a:lumMod val="50000"/>
                  </a:schemeClr>
                </a:solidFill>
              </a:rPr>
              <a:t>Ruhsal</a:t>
            </a:r>
            <a:r>
              <a:rPr lang="en-US" sz="2400" dirty="0">
                <a:solidFill>
                  <a:schemeClr val="accent1">
                    <a:lumMod val="50000"/>
                  </a:schemeClr>
                </a:solidFill>
              </a:rPr>
              <a:t> </a:t>
            </a:r>
            <a:r>
              <a:rPr lang="en-US" sz="2400" dirty="0" err="1">
                <a:solidFill>
                  <a:schemeClr val="accent1">
                    <a:lumMod val="50000"/>
                  </a:schemeClr>
                </a:solidFill>
              </a:rPr>
              <a:t>sorunların</a:t>
            </a:r>
            <a:r>
              <a:rPr lang="en-US" sz="2400" dirty="0">
                <a:solidFill>
                  <a:schemeClr val="accent1">
                    <a:lumMod val="50000"/>
                  </a:schemeClr>
                </a:solidFill>
              </a:rPr>
              <a:t> (</a:t>
            </a:r>
            <a:r>
              <a:rPr lang="en-US" sz="2400" dirty="0" err="1">
                <a:solidFill>
                  <a:schemeClr val="accent1">
                    <a:lumMod val="50000"/>
                  </a:schemeClr>
                </a:solidFill>
              </a:rPr>
              <a:t>depresyon</a:t>
            </a:r>
            <a:r>
              <a:rPr lang="en-US" sz="2400" dirty="0">
                <a:solidFill>
                  <a:schemeClr val="accent1">
                    <a:lumMod val="50000"/>
                  </a:schemeClr>
                </a:solidFill>
              </a:rPr>
              <a:t>, </a:t>
            </a:r>
            <a:r>
              <a:rPr lang="en-US" sz="2400" dirty="0" err="1">
                <a:solidFill>
                  <a:schemeClr val="accent1">
                    <a:lumMod val="50000"/>
                  </a:schemeClr>
                </a:solidFill>
              </a:rPr>
              <a:t>kaygı</a:t>
            </a:r>
            <a:r>
              <a:rPr lang="en-US" sz="2400" dirty="0">
                <a:solidFill>
                  <a:schemeClr val="accent1">
                    <a:lumMod val="50000"/>
                  </a:schemeClr>
                </a:solidFill>
              </a:rPr>
              <a:t> </a:t>
            </a:r>
            <a:r>
              <a:rPr lang="en-US" sz="2400" dirty="0" err="1">
                <a:solidFill>
                  <a:schemeClr val="accent1">
                    <a:lumMod val="50000"/>
                  </a:schemeClr>
                </a:solidFill>
              </a:rPr>
              <a:t>bozuklukları</a:t>
            </a:r>
            <a:r>
              <a:rPr lang="en-US" sz="2400" dirty="0">
                <a:solidFill>
                  <a:schemeClr val="accent1">
                    <a:lumMod val="50000"/>
                  </a:schemeClr>
                </a:solidFill>
              </a:rPr>
              <a:t>, </a:t>
            </a:r>
            <a:r>
              <a:rPr lang="en-US" sz="2400" dirty="0" err="1">
                <a:solidFill>
                  <a:schemeClr val="accent1">
                    <a:lumMod val="50000"/>
                  </a:schemeClr>
                </a:solidFill>
              </a:rPr>
              <a:t>intihar</a:t>
            </a:r>
            <a:r>
              <a:rPr lang="en-US" sz="2400" dirty="0">
                <a:solidFill>
                  <a:schemeClr val="accent1">
                    <a:lumMod val="50000"/>
                  </a:schemeClr>
                </a:solidFill>
              </a:rPr>
              <a:t>) belli </a:t>
            </a:r>
            <a:r>
              <a:rPr lang="en-US" sz="2400" dirty="0" err="1">
                <a:solidFill>
                  <a:schemeClr val="accent1">
                    <a:lumMod val="50000"/>
                  </a:schemeClr>
                </a:solidFill>
              </a:rPr>
              <a:t>başlı</a:t>
            </a:r>
            <a:r>
              <a:rPr lang="en-US" sz="2400" dirty="0">
                <a:solidFill>
                  <a:schemeClr val="accent1">
                    <a:lumMod val="50000"/>
                  </a:schemeClr>
                </a:solidFill>
              </a:rPr>
              <a:t> </a:t>
            </a:r>
            <a:r>
              <a:rPr lang="en-US" sz="2400" dirty="0" err="1">
                <a:solidFill>
                  <a:schemeClr val="accent1">
                    <a:lumMod val="50000"/>
                  </a:schemeClr>
                </a:solidFill>
              </a:rPr>
              <a:t>belirtilerini</a:t>
            </a:r>
            <a:r>
              <a:rPr lang="en-US" sz="2400" dirty="0">
                <a:solidFill>
                  <a:schemeClr val="accent1">
                    <a:lumMod val="50000"/>
                  </a:schemeClr>
                </a:solidFill>
              </a:rPr>
              <a:t> </a:t>
            </a:r>
            <a:r>
              <a:rPr lang="en-US" sz="2400" dirty="0" err="1">
                <a:solidFill>
                  <a:schemeClr val="accent1">
                    <a:lumMod val="50000"/>
                  </a:schemeClr>
                </a:solidFill>
              </a:rPr>
              <a:t>tanımlayabilmeli</a:t>
            </a:r>
            <a:r>
              <a:rPr lang="en-US" sz="2400" dirty="0">
                <a:solidFill>
                  <a:schemeClr val="accent1">
                    <a:lumMod val="50000"/>
                  </a:schemeClr>
                </a:solidFill>
              </a:rPr>
              <a:t>,</a:t>
            </a:r>
          </a:p>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K</a:t>
            </a:r>
            <a:r>
              <a:rPr lang="en-US" sz="2400" dirty="0" err="1">
                <a:solidFill>
                  <a:schemeClr val="accent1">
                    <a:lumMod val="50000"/>
                  </a:schemeClr>
                </a:solidFill>
              </a:rPr>
              <a:t>endisi</a:t>
            </a:r>
            <a:r>
              <a:rPr lang="en-US" sz="2400" dirty="0">
                <a:solidFill>
                  <a:schemeClr val="accent1">
                    <a:lumMod val="50000"/>
                  </a:schemeClr>
                </a:solidFill>
              </a:rPr>
              <a:t> </a:t>
            </a:r>
            <a:r>
              <a:rPr lang="en-US" sz="2400" dirty="0" err="1">
                <a:solidFill>
                  <a:schemeClr val="accent1">
                    <a:lumMod val="50000"/>
                  </a:schemeClr>
                </a:solidFill>
              </a:rPr>
              <a:t>ya</a:t>
            </a:r>
            <a:r>
              <a:rPr lang="en-US" sz="2400" dirty="0">
                <a:solidFill>
                  <a:schemeClr val="accent1">
                    <a:lumMod val="50000"/>
                  </a:schemeClr>
                </a:solidFill>
              </a:rPr>
              <a:t> da </a:t>
            </a:r>
            <a:r>
              <a:rPr lang="en-US" sz="2400" dirty="0" err="1">
                <a:solidFill>
                  <a:schemeClr val="accent1">
                    <a:lumMod val="50000"/>
                  </a:schemeClr>
                </a:solidFill>
              </a:rPr>
              <a:t>bir</a:t>
            </a:r>
            <a:r>
              <a:rPr lang="en-US" sz="2400" dirty="0">
                <a:solidFill>
                  <a:schemeClr val="accent1">
                    <a:lumMod val="50000"/>
                  </a:schemeClr>
                </a:solidFill>
              </a:rPr>
              <a:t> </a:t>
            </a:r>
            <a:r>
              <a:rPr lang="en-US" sz="2400" dirty="0" err="1">
                <a:solidFill>
                  <a:schemeClr val="accent1">
                    <a:lumMod val="50000"/>
                  </a:schemeClr>
                </a:solidFill>
              </a:rPr>
              <a:t>yakınında</a:t>
            </a:r>
            <a:r>
              <a:rPr lang="en-US" sz="2400" dirty="0">
                <a:solidFill>
                  <a:schemeClr val="accent1">
                    <a:lumMod val="50000"/>
                  </a:schemeClr>
                </a:solidFill>
              </a:rPr>
              <a:t> </a:t>
            </a:r>
            <a:r>
              <a:rPr lang="en-US" sz="2400" dirty="0" err="1">
                <a:solidFill>
                  <a:schemeClr val="accent1">
                    <a:lumMod val="50000"/>
                  </a:schemeClr>
                </a:solidFill>
              </a:rPr>
              <a:t>belirtileri</a:t>
            </a:r>
            <a:r>
              <a:rPr lang="en-US" sz="2400" dirty="0">
                <a:solidFill>
                  <a:schemeClr val="accent1">
                    <a:lumMod val="50000"/>
                  </a:schemeClr>
                </a:solidFill>
              </a:rPr>
              <a:t> </a:t>
            </a:r>
            <a:r>
              <a:rPr lang="en-US" sz="2400" dirty="0" err="1">
                <a:solidFill>
                  <a:schemeClr val="accent1">
                    <a:lumMod val="50000"/>
                  </a:schemeClr>
                </a:solidFill>
              </a:rPr>
              <a:t>fark</a:t>
            </a:r>
            <a:r>
              <a:rPr lang="en-US" sz="2400" dirty="0">
                <a:solidFill>
                  <a:schemeClr val="accent1">
                    <a:lumMod val="50000"/>
                  </a:schemeClr>
                </a:solidFill>
              </a:rPr>
              <a:t> </a:t>
            </a:r>
            <a:r>
              <a:rPr lang="en-US" sz="2400" dirty="0" err="1">
                <a:solidFill>
                  <a:schemeClr val="accent1">
                    <a:lumMod val="50000"/>
                  </a:schemeClr>
                </a:solidFill>
              </a:rPr>
              <a:t>ettiğinde</a:t>
            </a:r>
            <a:r>
              <a:rPr lang="en-US" sz="2400" dirty="0">
                <a:solidFill>
                  <a:schemeClr val="accent1">
                    <a:lumMod val="50000"/>
                  </a:schemeClr>
                </a:solidFill>
              </a:rPr>
              <a:t> </a:t>
            </a:r>
            <a:r>
              <a:rPr lang="en-US" sz="2400" dirty="0" err="1">
                <a:solidFill>
                  <a:schemeClr val="accent1">
                    <a:lumMod val="50000"/>
                  </a:schemeClr>
                </a:solidFill>
              </a:rPr>
              <a:t>başvurabileceği</a:t>
            </a:r>
            <a:r>
              <a:rPr lang="en-US" sz="2400" dirty="0">
                <a:solidFill>
                  <a:schemeClr val="accent1">
                    <a:lumMod val="50000"/>
                  </a:schemeClr>
                </a:solidFill>
              </a:rPr>
              <a:t> </a:t>
            </a:r>
            <a:r>
              <a:rPr lang="en-US" sz="2400" dirty="0" err="1">
                <a:solidFill>
                  <a:schemeClr val="accent1">
                    <a:lumMod val="50000"/>
                  </a:schemeClr>
                </a:solidFill>
              </a:rPr>
              <a:t>kaynakları</a:t>
            </a:r>
            <a:r>
              <a:rPr lang="en-US" sz="2400" dirty="0">
                <a:solidFill>
                  <a:schemeClr val="accent1">
                    <a:lumMod val="50000"/>
                  </a:schemeClr>
                </a:solidFill>
              </a:rPr>
              <a:t> </a:t>
            </a:r>
            <a:r>
              <a:rPr lang="en-US" sz="2400" dirty="0" err="1">
                <a:solidFill>
                  <a:schemeClr val="accent1">
                    <a:lumMod val="50000"/>
                  </a:schemeClr>
                </a:solidFill>
              </a:rPr>
              <a:t>sayabilmeli</a:t>
            </a:r>
            <a:endParaRPr lang="en-US" sz="2400" dirty="0">
              <a:solidFill>
                <a:schemeClr val="accent1">
                  <a:lumMod val="50000"/>
                </a:schemeClr>
              </a:solidFill>
            </a:endParaRPr>
          </a:p>
        </p:txBody>
      </p:sp>
    </p:spTree>
    <p:extLst>
      <p:ext uri="{BB962C8B-B14F-4D97-AF65-F5344CB8AC3E}">
        <p14:creationId xmlns:p14="http://schemas.microsoft.com/office/powerpoint/2010/main" val="2659004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99802" y="2001980"/>
            <a:ext cx="2865887" cy="707886"/>
          </a:xfrm>
          <a:prstGeom prst="rect">
            <a:avLst/>
          </a:prstGeom>
          <a:noFill/>
        </p:spPr>
        <p:txBody>
          <a:bodyPr wrap="square" rtlCol="0">
            <a:spAutoFit/>
          </a:bodyPr>
          <a:lstStyle/>
          <a:p>
            <a:r>
              <a:rPr lang="tr-TR" sz="4000" b="1" dirty="0">
                <a:solidFill>
                  <a:schemeClr val="bg1"/>
                </a:solidFill>
              </a:rPr>
              <a:t>Nihayetinde</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367548" y="2001980"/>
            <a:ext cx="7824452" cy="3108543"/>
          </a:xfrm>
          <a:prstGeom prst="rect">
            <a:avLst/>
          </a:prstGeom>
          <a:noFill/>
        </p:spPr>
        <p:txBody>
          <a:bodyPr wrap="square" rtlCol="0">
            <a:spAutoFit/>
          </a:bodyPr>
          <a:lstStyle/>
          <a:p>
            <a:r>
              <a:rPr lang="tr-TR" sz="2800" b="1" dirty="0">
                <a:solidFill>
                  <a:schemeClr val="accent1">
                    <a:lumMod val="50000"/>
                  </a:schemeClr>
                </a:solidFill>
              </a:rPr>
              <a:t>Depresyon yaygındır.</a:t>
            </a:r>
          </a:p>
          <a:p>
            <a:r>
              <a:rPr lang="tr-TR" sz="2800" dirty="0">
                <a:solidFill>
                  <a:schemeClr val="accent1">
                    <a:lumMod val="50000"/>
                  </a:schemeClr>
                </a:solidFill>
              </a:rPr>
              <a:t>Bir kişinin günlük işlevselliğini bozmasına neden olur. </a:t>
            </a:r>
          </a:p>
          <a:p>
            <a:endParaRPr lang="en-US" sz="2800" b="1" dirty="0">
              <a:solidFill>
                <a:schemeClr val="accent1">
                  <a:lumMod val="50000"/>
                </a:schemeClr>
              </a:solidFill>
            </a:endParaRPr>
          </a:p>
          <a:p>
            <a:r>
              <a:rPr lang="tr-TR" sz="2800" b="1" dirty="0">
                <a:solidFill>
                  <a:schemeClr val="accent1">
                    <a:lumMod val="50000"/>
                  </a:schemeClr>
                </a:solidFill>
              </a:rPr>
              <a:t>Çoğu insan iyileşir.</a:t>
            </a:r>
          </a:p>
          <a:p>
            <a:r>
              <a:rPr lang="tr-TR" sz="2800" dirty="0">
                <a:solidFill>
                  <a:schemeClr val="accent1">
                    <a:lumMod val="50000"/>
                  </a:schemeClr>
                </a:solidFill>
              </a:rPr>
              <a:t>Tedavi seçenekleri temel </a:t>
            </a:r>
            <a:r>
              <a:rPr lang="tr-TR" sz="2800" dirty="0" err="1">
                <a:solidFill>
                  <a:schemeClr val="accent1">
                    <a:lumMod val="50000"/>
                  </a:schemeClr>
                </a:solidFill>
              </a:rPr>
              <a:t>psikososyal</a:t>
            </a:r>
            <a:r>
              <a:rPr lang="tr-TR" sz="2800" dirty="0">
                <a:solidFill>
                  <a:schemeClr val="accent1">
                    <a:lumMod val="50000"/>
                  </a:schemeClr>
                </a:solidFill>
              </a:rPr>
              <a:t> destek, </a:t>
            </a:r>
            <a:r>
              <a:rPr lang="tr-TR" sz="2800" dirty="0" err="1">
                <a:solidFill>
                  <a:schemeClr val="accent1">
                    <a:lumMod val="50000"/>
                  </a:schemeClr>
                </a:solidFill>
              </a:rPr>
              <a:t>antidepresan</a:t>
            </a:r>
            <a:r>
              <a:rPr lang="tr-TR" sz="2800" dirty="0">
                <a:solidFill>
                  <a:schemeClr val="accent1">
                    <a:lumMod val="50000"/>
                  </a:schemeClr>
                </a:solidFill>
              </a:rPr>
              <a:t> ilaç ve varsa psikoterapiden (danışmanlık) oluşur.</a:t>
            </a:r>
          </a:p>
        </p:txBody>
      </p:sp>
    </p:spTree>
    <p:extLst>
      <p:ext uri="{BB962C8B-B14F-4D97-AF65-F5344CB8AC3E}">
        <p14:creationId xmlns:p14="http://schemas.microsoft.com/office/powerpoint/2010/main" val="789077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87238" y="1982450"/>
            <a:ext cx="3180508" cy="1446550"/>
          </a:xfrm>
          <a:prstGeom prst="rect">
            <a:avLst/>
          </a:prstGeom>
          <a:noFill/>
        </p:spPr>
        <p:txBody>
          <a:bodyPr wrap="square" rtlCol="0">
            <a:spAutoFit/>
          </a:bodyPr>
          <a:lstStyle/>
          <a:p>
            <a:r>
              <a:rPr lang="en-US" sz="4400" b="1" dirty="0" err="1">
                <a:solidFill>
                  <a:schemeClr val="bg1"/>
                </a:solidFill>
              </a:rPr>
              <a:t>Anksiyete</a:t>
            </a:r>
            <a:r>
              <a:rPr lang="en-US" sz="4400" b="1" dirty="0">
                <a:solidFill>
                  <a:schemeClr val="bg1"/>
                </a:solidFill>
              </a:rPr>
              <a:t> </a:t>
            </a:r>
            <a:r>
              <a:rPr lang="en-US" sz="4400" b="1" dirty="0" err="1">
                <a:solidFill>
                  <a:schemeClr val="bg1"/>
                </a:solidFill>
              </a:rPr>
              <a:t>Bozuklukları</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56369" y="1982450"/>
            <a:ext cx="6798654" cy="2985433"/>
          </a:xfrm>
          <a:prstGeom prst="rect">
            <a:avLst/>
          </a:prstGeom>
          <a:noFill/>
        </p:spPr>
        <p:txBody>
          <a:bodyPr wrap="square" rtlCol="0">
            <a:spAutoFit/>
          </a:bodyPr>
          <a:lstStyle/>
          <a:p>
            <a:pPr>
              <a:spcBef>
                <a:spcPts val="600"/>
              </a:spcBef>
              <a:spcAft>
                <a:spcPts val="600"/>
              </a:spcAft>
            </a:pPr>
            <a:r>
              <a:rPr lang="tr-TR" sz="2400" dirty="0">
                <a:solidFill>
                  <a:schemeClr val="accent1">
                    <a:lumMod val="50000"/>
                  </a:schemeClr>
                </a:solidFill>
              </a:rPr>
              <a:t>Bir diğer sık görülen ruhsal sorun </a:t>
            </a:r>
            <a:r>
              <a:rPr lang="tr-TR" sz="2400" dirty="0" err="1">
                <a:solidFill>
                  <a:schemeClr val="accent1">
                    <a:lumMod val="50000"/>
                  </a:schemeClr>
                </a:solidFill>
              </a:rPr>
              <a:t>anksiyete</a:t>
            </a:r>
            <a:r>
              <a:rPr lang="tr-TR" sz="2400" dirty="0">
                <a:solidFill>
                  <a:schemeClr val="accent1">
                    <a:lumMod val="50000"/>
                  </a:schemeClr>
                </a:solidFill>
              </a:rPr>
              <a:t> bozukluklarıdır. </a:t>
            </a:r>
          </a:p>
          <a:p>
            <a:pPr>
              <a:spcBef>
                <a:spcPts val="600"/>
              </a:spcBef>
              <a:spcAft>
                <a:spcPts val="600"/>
              </a:spcAft>
            </a:pPr>
            <a:r>
              <a:rPr lang="tr-TR" sz="2400" dirty="0">
                <a:solidFill>
                  <a:schemeClr val="accent1">
                    <a:lumMod val="50000"/>
                  </a:schemeClr>
                </a:solidFill>
              </a:rPr>
              <a:t>Kendinizi son bir ay içinde çoğu zaman, günlük yaşamınızı kısıtlayacak kadar gergin, endişeli ya da önemsiz şeyler için kaygılanır hissettiniz mi? </a:t>
            </a:r>
          </a:p>
          <a:p>
            <a:pPr>
              <a:spcBef>
                <a:spcPts val="600"/>
              </a:spcBef>
              <a:spcAft>
                <a:spcPts val="600"/>
              </a:spcAft>
            </a:pPr>
            <a:r>
              <a:rPr lang="tr-TR" sz="2400" dirty="0">
                <a:solidFill>
                  <a:schemeClr val="accent1">
                    <a:lumMod val="50000"/>
                  </a:schemeClr>
                </a:solidFill>
              </a:rPr>
              <a:t>Eğer cevabınız evetse; bu bir kaygı bozukluğu olabilir, sık görülen ve yine tedavisi olan bir hastalıktır.</a:t>
            </a:r>
          </a:p>
        </p:txBody>
      </p:sp>
    </p:spTree>
    <p:extLst>
      <p:ext uri="{BB962C8B-B14F-4D97-AF65-F5344CB8AC3E}">
        <p14:creationId xmlns:p14="http://schemas.microsoft.com/office/powerpoint/2010/main" val="556587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87238" y="1982450"/>
            <a:ext cx="3180508" cy="1446550"/>
          </a:xfrm>
          <a:prstGeom prst="rect">
            <a:avLst/>
          </a:prstGeom>
          <a:noFill/>
        </p:spPr>
        <p:txBody>
          <a:bodyPr wrap="square" rtlCol="0">
            <a:spAutoFit/>
          </a:bodyPr>
          <a:lstStyle/>
          <a:p>
            <a:r>
              <a:rPr lang="en-US" sz="4400" b="1" dirty="0" err="1">
                <a:solidFill>
                  <a:schemeClr val="bg1"/>
                </a:solidFill>
              </a:rPr>
              <a:t>Anksiyete</a:t>
            </a:r>
            <a:r>
              <a:rPr lang="en-US" sz="4400" b="1" dirty="0">
                <a:solidFill>
                  <a:schemeClr val="bg1"/>
                </a:solidFill>
              </a:rPr>
              <a:t> </a:t>
            </a:r>
            <a:r>
              <a:rPr lang="en-US" sz="4400" b="1" dirty="0" err="1">
                <a:solidFill>
                  <a:schemeClr val="bg1"/>
                </a:solidFill>
              </a:rPr>
              <a:t>Bozuklukları</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56369" y="1989344"/>
            <a:ext cx="6798654" cy="3323987"/>
          </a:xfrm>
          <a:prstGeom prst="rect">
            <a:avLst/>
          </a:prstGeom>
          <a:noFill/>
        </p:spPr>
        <p:txBody>
          <a:bodyPr wrap="square" rtlCol="0">
            <a:spAutoFit/>
          </a:bodyPr>
          <a:lstStyle/>
          <a:p>
            <a:pPr>
              <a:spcBef>
                <a:spcPts val="600"/>
              </a:spcBef>
              <a:spcAft>
                <a:spcPts val="600"/>
              </a:spcAft>
            </a:pPr>
            <a:r>
              <a:rPr lang="tr-TR" sz="2000" dirty="0" err="1">
                <a:solidFill>
                  <a:schemeClr val="accent1">
                    <a:lumMod val="50000"/>
                  </a:schemeClr>
                </a:solidFill>
              </a:rPr>
              <a:t>Anksiyete</a:t>
            </a:r>
            <a:r>
              <a:rPr lang="tr-TR" sz="2000" dirty="0">
                <a:solidFill>
                  <a:schemeClr val="accent1">
                    <a:lumMod val="50000"/>
                  </a:schemeClr>
                </a:solidFill>
              </a:rPr>
              <a:t>, nedeni bilinmeyen, içten gelen belirsiz korku, kaygı, sıkıntı, kötü bir şey olacakmış endişeleriyle yaşanan bir bunaltı duygusudur.</a:t>
            </a:r>
          </a:p>
          <a:p>
            <a:pPr>
              <a:spcBef>
                <a:spcPts val="600"/>
              </a:spcBef>
              <a:spcAft>
                <a:spcPts val="600"/>
              </a:spcAft>
            </a:pPr>
            <a:r>
              <a:rPr lang="tr-TR" sz="2000" dirty="0">
                <a:solidFill>
                  <a:schemeClr val="accent1">
                    <a:lumMod val="50000"/>
                  </a:schemeClr>
                </a:solidFill>
              </a:rPr>
              <a:t> Sağlıklı kişilerde kaygının nedeni bellidir. Hastalık durumunda ise nedensiz korku ve kaygı duyulur. </a:t>
            </a:r>
          </a:p>
          <a:p>
            <a:pPr>
              <a:spcBef>
                <a:spcPts val="600"/>
              </a:spcBef>
              <a:spcAft>
                <a:spcPts val="600"/>
              </a:spcAft>
            </a:pPr>
            <a:r>
              <a:rPr lang="tr-TR" sz="2000" dirty="0">
                <a:solidFill>
                  <a:schemeClr val="accent1">
                    <a:lumMod val="50000"/>
                  </a:schemeClr>
                </a:solidFill>
              </a:rPr>
              <a:t>Her yaşta görülebilir, kadınlarda erkeklere oranla iki kat daha fazla görülmektedir. </a:t>
            </a:r>
          </a:p>
          <a:p>
            <a:pPr>
              <a:spcBef>
                <a:spcPts val="600"/>
              </a:spcBef>
              <a:spcAft>
                <a:spcPts val="600"/>
              </a:spcAft>
            </a:pPr>
            <a:r>
              <a:rPr lang="tr-TR" sz="2000" dirty="0" err="1">
                <a:solidFill>
                  <a:schemeClr val="accent1">
                    <a:lumMod val="50000"/>
                  </a:schemeClr>
                </a:solidFill>
              </a:rPr>
              <a:t>Anksiyete</a:t>
            </a:r>
            <a:r>
              <a:rPr lang="tr-TR" sz="2000" dirty="0">
                <a:solidFill>
                  <a:schemeClr val="accent1">
                    <a:lumMod val="50000"/>
                  </a:schemeClr>
                </a:solidFill>
              </a:rPr>
              <a:t> bozukluğunun oluşumunda, </a:t>
            </a:r>
            <a:r>
              <a:rPr lang="tr-TR" sz="2000" dirty="0" err="1">
                <a:solidFill>
                  <a:schemeClr val="accent1">
                    <a:lumMod val="50000"/>
                  </a:schemeClr>
                </a:solidFill>
              </a:rPr>
              <a:t>psikososyal</a:t>
            </a:r>
            <a:r>
              <a:rPr lang="tr-TR" sz="2000" dirty="0">
                <a:solidFill>
                  <a:schemeClr val="accent1">
                    <a:lumMod val="50000"/>
                  </a:schemeClr>
                </a:solidFill>
              </a:rPr>
              <a:t>, biyokimyasal ve genetik faktörler rol oynar.</a:t>
            </a:r>
          </a:p>
        </p:txBody>
      </p:sp>
    </p:spTree>
    <p:extLst>
      <p:ext uri="{BB962C8B-B14F-4D97-AF65-F5344CB8AC3E}">
        <p14:creationId xmlns:p14="http://schemas.microsoft.com/office/powerpoint/2010/main" val="3034718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587238" y="1982450"/>
            <a:ext cx="3180508" cy="1446550"/>
          </a:xfrm>
          <a:prstGeom prst="rect">
            <a:avLst/>
          </a:prstGeom>
          <a:noFill/>
        </p:spPr>
        <p:txBody>
          <a:bodyPr wrap="square" rtlCol="0">
            <a:spAutoFit/>
          </a:bodyPr>
          <a:lstStyle/>
          <a:p>
            <a:r>
              <a:rPr lang="en-US" sz="4400" b="1" dirty="0" err="1">
                <a:solidFill>
                  <a:schemeClr val="bg1"/>
                </a:solidFill>
              </a:rPr>
              <a:t>Anksiyete</a:t>
            </a:r>
            <a:r>
              <a:rPr lang="en-US" sz="4400" b="1" dirty="0">
                <a:solidFill>
                  <a:schemeClr val="bg1"/>
                </a:solidFill>
              </a:rPr>
              <a:t> </a:t>
            </a:r>
            <a:r>
              <a:rPr lang="en-US" sz="4400" b="1" dirty="0" err="1">
                <a:solidFill>
                  <a:schemeClr val="bg1"/>
                </a:solidFill>
              </a:rPr>
              <a:t>Bozuklukları</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56369" y="2090944"/>
            <a:ext cx="6798654" cy="3123932"/>
          </a:xfrm>
          <a:prstGeom prst="rect">
            <a:avLst/>
          </a:prstGeom>
          <a:noFill/>
        </p:spPr>
        <p:txBody>
          <a:bodyPr wrap="square" rtlCol="0">
            <a:spAutoFit/>
          </a:bodyPr>
          <a:lstStyle/>
          <a:p>
            <a:pPr>
              <a:spcBef>
                <a:spcPts val="600"/>
              </a:spcBef>
              <a:spcAft>
                <a:spcPts val="600"/>
              </a:spcAft>
            </a:pPr>
            <a:r>
              <a:rPr lang="tr-TR" sz="2400" dirty="0">
                <a:solidFill>
                  <a:schemeClr val="accent1">
                    <a:lumMod val="50000"/>
                  </a:schemeClr>
                </a:solidFill>
              </a:rPr>
              <a:t>Belirtiler: Genel olarak </a:t>
            </a:r>
            <a:r>
              <a:rPr lang="tr-TR" sz="2400" dirty="0" err="1">
                <a:solidFill>
                  <a:schemeClr val="accent1">
                    <a:lumMod val="50000"/>
                  </a:schemeClr>
                </a:solidFill>
              </a:rPr>
              <a:t>anksiyete</a:t>
            </a:r>
            <a:r>
              <a:rPr lang="tr-TR" sz="2400" dirty="0">
                <a:solidFill>
                  <a:schemeClr val="accent1">
                    <a:lumMod val="50000"/>
                  </a:schemeClr>
                </a:solidFill>
              </a:rPr>
              <a:t> bozukluklarında belirtiler benzerdir. </a:t>
            </a:r>
          </a:p>
          <a:p>
            <a:r>
              <a:rPr lang="tr-TR" sz="2400" dirty="0">
                <a:solidFill>
                  <a:schemeClr val="accent1">
                    <a:lumMod val="50000"/>
                  </a:schemeClr>
                </a:solidFill>
              </a:rPr>
              <a:t>• Gerginlik hissi              • Çarpıntı </a:t>
            </a:r>
          </a:p>
          <a:p>
            <a:r>
              <a:rPr lang="tr-TR" sz="2400" dirty="0">
                <a:solidFill>
                  <a:schemeClr val="accent1">
                    <a:lumMod val="50000"/>
                  </a:schemeClr>
                </a:solidFill>
              </a:rPr>
              <a:t>• Dikkat dağınıklığı         • Kontrolü kaybetme korkusu </a:t>
            </a:r>
          </a:p>
          <a:p>
            <a:r>
              <a:rPr lang="tr-TR" sz="2400" dirty="0">
                <a:solidFill>
                  <a:schemeClr val="accent1">
                    <a:lumMod val="50000"/>
                  </a:schemeClr>
                </a:solidFill>
              </a:rPr>
              <a:t>• Panik hissi                     • Endişe ve kaygı hali </a:t>
            </a:r>
          </a:p>
          <a:p>
            <a:r>
              <a:rPr lang="tr-TR" sz="2400" dirty="0">
                <a:solidFill>
                  <a:schemeClr val="accent1">
                    <a:lumMod val="50000"/>
                  </a:schemeClr>
                </a:solidFill>
              </a:rPr>
              <a:t>• Baş ağrıları                    • Uyku bozukluğu </a:t>
            </a:r>
          </a:p>
          <a:p>
            <a:r>
              <a:rPr lang="tr-TR" sz="2400" dirty="0">
                <a:solidFill>
                  <a:schemeClr val="accent1">
                    <a:lumMod val="50000"/>
                  </a:schemeClr>
                </a:solidFill>
              </a:rPr>
              <a:t>• Ölüm korkusu</a:t>
            </a:r>
          </a:p>
          <a:p>
            <a:r>
              <a:rPr lang="tr-TR" sz="2400" dirty="0">
                <a:solidFill>
                  <a:schemeClr val="accent1">
                    <a:lumMod val="50000"/>
                  </a:schemeClr>
                </a:solidFill>
              </a:rPr>
              <a:t>usudur.</a:t>
            </a:r>
          </a:p>
        </p:txBody>
      </p:sp>
    </p:spTree>
    <p:extLst>
      <p:ext uri="{BB962C8B-B14F-4D97-AF65-F5344CB8AC3E}">
        <p14:creationId xmlns:p14="http://schemas.microsoft.com/office/powerpoint/2010/main" val="24933383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987777" y="2182505"/>
            <a:ext cx="2755900" cy="769441"/>
          </a:xfrm>
          <a:prstGeom prst="rect">
            <a:avLst/>
          </a:prstGeom>
          <a:noFill/>
        </p:spPr>
        <p:txBody>
          <a:bodyPr wrap="square" rtlCol="0">
            <a:spAutoFit/>
          </a:bodyPr>
          <a:lstStyle/>
          <a:p>
            <a:r>
              <a:rPr lang="tr-TR" sz="4400" b="1" dirty="0">
                <a:solidFill>
                  <a:srgbClr val="C00000"/>
                </a:solidFill>
              </a:rPr>
              <a:t>Dikkat</a:t>
            </a:r>
            <a:endParaRPr lang="en-US" sz="4400" b="1" dirty="0">
              <a:solidFill>
                <a:srgbClr val="C00000"/>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317333" y="2176762"/>
            <a:ext cx="7301011" cy="954107"/>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Ruhsal sorunlar zamanında tedavi edilmediğinde intihar riski ortaya çıkabilmektedir. </a:t>
            </a:r>
          </a:p>
        </p:txBody>
      </p:sp>
    </p:spTree>
    <p:extLst>
      <p:ext uri="{BB962C8B-B14F-4D97-AF65-F5344CB8AC3E}">
        <p14:creationId xmlns:p14="http://schemas.microsoft.com/office/powerpoint/2010/main" val="3950555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12800" y="1982450"/>
            <a:ext cx="3314700" cy="1446550"/>
          </a:xfrm>
          <a:prstGeom prst="rect">
            <a:avLst/>
          </a:prstGeom>
          <a:noFill/>
        </p:spPr>
        <p:txBody>
          <a:bodyPr wrap="square" rtlCol="0">
            <a:spAutoFit/>
          </a:bodyPr>
          <a:lstStyle/>
          <a:p>
            <a:r>
              <a:rPr lang="en-US" sz="4400" b="1" dirty="0" err="1">
                <a:solidFill>
                  <a:schemeClr val="bg1"/>
                </a:solidFill>
              </a:rPr>
              <a:t>İntiharın</a:t>
            </a:r>
            <a:r>
              <a:rPr lang="en-US" sz="4400" b="1" dirty="0">
                <a:solidFill>
                  <a:schemeClr val="bg1"/>
                </a:solidFill>
              </a:rPr>
              <a:t> </a:t>
            </a:r>
            <a:r>
              <a:rPr lang="en-US" sz="4400" b="1" dirty="0" err="1">
                <a:solidFill>
                  <a:schemeClr val="bg1"/>
                </a:solidFill>
              </a:rPr>
              <a:t>İşaretleri</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56368" y="1986424"/>
            <a:ext cx="6922831" cy="3416320"/>
          </a:xfrm>
          <a:prstGeom prst="rect">
            <a:avLst/>
          </a:prstGeom>
          <a:noFill/>
        </p:spPr>
        <p:txBody>
          <a:bodyPr wrap="square" rtlCol="0">
            <a:spAutoFit/>
          </a:bodyPr>
          <a:lstStyle/>
          <a:p>
            <a:r>
              <a:rPr lang="tr-TR" sz="2400" dirty="0">
                <a:solidFill>
                  <a:schemeClr val="accent1">
                    <a:lumMod val="50000"/>
                  </a:schemeClr>
                </a:solidFill>
              </a:rPr>
              <a:t>İntihar düşüncesinin işaretleri şöyle sıralanabilir: </a:t>
            </a:r>
          </a:p>
          <a:p>
            <a:pPr marL="342900" indent="-342900">
              <a:buFont typeface="Arial" panose="020B0604020202020204" pitchFamily="34" charset="0"/>
              <a:buChar char="•"/>
            </a:pPr>
            <a:r>
              <a:rPr lang="tr-TR" sz="2400" dirty="0">
                <a:solidFill>
                  <a:schemeClr val="accent1">
                    <a:lumMod val="50000"/>
                  </a:schemeClr>
                </a:solidFill>
              </a:rPr>
              <a:t>Ölmek istediğinden ya da acılarından kurtulma arzularından bahsediyorsa</a:t>
            </a:r>
          </a:p>
          <a:p>
            <a:pPr marL="342900" indent="-342900">
              <a:buFont typeface="Arial" panose="020B0604020202020204" pitchFamily="34" charset="0"/>
              <a:buChar char="•"/>
            </a:pPr>
            <a:r>
              <a:rPr lang="tr-TR" sz="2400" dirty="0">
                <a:solidFill>
                  <a:schemeClr val="accent1">
                    <a:lumMod val="50000"/>
                  </a:schemeClr>
                </a:solidFill>
              </a:rPr>
              <a:t>Değerli eşyalarını dağıtıyor, vasiyet hazırlıyor veya çevresindekilerle vedalaşıyorsa</a:t>
            </a:r>
          </a:p>
          <a:p>
            <a:pPr marL="342900" indent="-342900">
              <a:buFont typeface="Arial" panose="020B0604020202020204" pitchFamily="34" charset="0"/>
              <a:buChar char="•"/>
            </a:pPr>
            <a:r>
              <a:rPr lang="tr-TR" sz="2400" dirty="0">
                <a:solidFill>
                  <a:schemeClr val="accent1">
                    <a:lumMod val="50000"/>
                  </a:schemeClr>
                </a:solidFill>
              </a:rPr>
              <a:t>İnternetten veya çevresinden silah, ilaç vs. gibi intihar araçlarını araştırıyorsa</a:t>
            </a:r>
          </a:p>
          <a:p>
            <a:pPr marL="342900" indent="-342900">
              <a:buFont typeface="Arial" panose="020B0604020202020204" pitchFamily="34" charset="0"/>
              <a:buChar char="•"/>
            </a:pPr>
            <a:r>
              <a:rPr lang="tr-TR" sz="2400" dirty="0">
                <a:solidFill>
                  <a:schemeClr val="accent1">
                    <a:lumMod val="50000"/>
                  </a:schemeClr>
                </a:solidFill>
              </a:rPr>
              <a:t>Öfkeli davranışlar sergiliyor veya intikam duygularından bahsediyorsa</a:t>
            </a:r>
          </a:p>
        </p:txBody>
      </p:sp>
    </p:spTree>
    <p:extLst>
      <p:ext uri="{BB962C8B-B14F-4D97-AF65-F5344CB8AC3E}">
        <p14:creationId xmlns:p14="http://schemas.microsoft.com/office/powerpoint/2010/main" val="1672062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12800" y="1982450"/>
            <a:ext cx="3314700" cy="1446550"/>
          </a:xfrm>
          <a:prstGeom prst="rect">
            <a:avLst/>
          </a:prstGeom>
          <a:noFill/>
        </p:spPr>
        <p:txBody>
          <a:bodyPr wrap="square" rtlCol="0">
            <a:spAutoFit/>
          </a:bodyPr>
          <a:lstStyle/>
          <a:p>
            <a:r>
              <a:rPr lang="en-US" sz="4400" b="1" dirty="0" err="1">
                <a:solidFill>
                  <a:schemeClr val="bg1"/>
                </a:solidFill>
              </a:rPr>
              <a:t>İntiharın</a:t>
            </a:r>
            <a:r>
              <a:rPr lang="en-US" sz="4400" b="1" dirty="0">
                <a:solidFill>
                  <a:schemeClr val="bg1"/>
                </a:solidFill>
              </a:rPr>
              <a:t> </a:t>
            </a:r>
            <a:r>
              <a:rPr lang="en-US" sz="4400" b="1" dirty="0" err="1">
                <a:solidFill>
                  <a:schemeClr val="bg1"/>
                </a:solidFill>
              </a:rPr>
              <a:t>İşaretleri</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56369" y="1986424"/>
            <a:ext cx="6572876" cy="3046988"/>
          </a:xfrm>
          <a:prstGeom prst="rect">
            <a:avLst/>
          </a:prstGeom>
          <a:noFill/>
        </p:spPr>
        <p:txBody>
          <a:bodyPr wrap="square" rtlCol="0">
            <a:spAutoFit/>
          </a:bodyPr>
          <a:lstStyle/>
          <a:p>
            <a:pPr marL="342900" indent="-342900">
              <a:buFont typeface="Arial" panose="020B0604020202020204" pitchFamily="34" charset="0"/>
              <a:buChar char="•"/>
            </a:pPr>
            <a:r>
              <a:rPr lang="tr-TR" sz="2400" dirty="0">
                <a:solidFill>
                  <a:schemeClr val="accent1">
                    <a:lumMod val="50000"/>
                  </a:schemeClr>
                </a:solidFill>
              </a:rPr>
              <a:t>Kendi içine çekiliyor veya kendini tecrit ediyorsa</a:t>
            </a:r>
          </a:p>
          <a:p>
            <a:pPr marL="342900" indent="-342900">
              <a:buFont typeface="Arial" panose="020B0604020202020204" pitchFamily="34" charset="0"/>
              <a:buChar char="•"/>
            </a:pPr>
            <a:r>
              <a:rPr lang="tr-TR" sz="2400" dirty="0">
                <a:solidFill>
                  <a:schemeClr val="accent1">
                    <a:lumMod val="50000"/>
                  </a:schemeClr>
                </a:solidFill>
              </a:rPr>
              <a:t>Başkalarına ya da hayata yük olmaya başladığından bahsediyorsa</a:t>
            </a:r>
          </a:p>
          <a:p>
            <a:pPr marL="342900" indent="-342900">
              <a:buFont typeface="Arial" panose="020B0604020202020204" pitchFamily="34" charset="0"/>
              <a:buChar char="•"/>
            </a:pPr>
            <a:r>
              <a:rPr lang="tr-TR" sz="2400" dirty="0">
                <a:solidFill>
                  <a:schemeClr val="accent1">
                    <a:lumMod val="50000"/>
                  </a:schemeClr>
                </a:solidFill>
              </a:rPr>
              <a:t>Umutsuzluktan veya yaşamak için bir sebebi olmadığından bahsediyorsa</a:t>
            </a:r>
          </a:p>
          <a:p>
            <a:pPr marL="342900" indent="-342900">
              <a:buFont typeface="Arial" panose="020B0604020202020204" pitchFamily="34" charset="0"/>
              <a:buChar char="•"/>
            </a:pPr>
            <a:r>
              <a:rPr lang="tr-TR" sz="2400" dirty="0">
                <a:solidFill>
                  <a:schemeClr val="accent1">
                    <a:lumMod val="50000"/>
                  </a:schemeClr>
                </a:solidFill>
              </a:rPr>
              <a:t>Önünü ardını düşünmeden canını tehlikeye atıyorsa</a:t>
            </a:r>
          </a:p>
          <a:p>
            <a:pPr marL="342900" indent="-342900">
              <a:buFont typeface="Arial" panose="020B0604020202020204" pitchFamily="34" charset="0"/>
              <a:buChar char="•"/>
            </a:pPr>
            <a:r>
              <a:rPr lang="tr-TR" sz="2400" dirty="0">
                <a:solidFill>
                  <a:schemeClr val="accent1">
                    <a:lumMod val="50000"/>
                  </a:schemeClr>
                </a:solidFill>
              </a:rPr>
              <a:t>Alkol veya madde kullanımında artış varsa</a:t>
            </a:r>
          </a:p>
        </p:txBody>
      </p:sp>
    </p:spTree>
    <p:extLst>
      <p:ext uri="{BB962C8B-B14F-4D97-AF65-F5344CB8AC3E}">
        <p14:creationId xmlns:p14="http://schemas.microsoft.com/office/powerpoint/2010/main" val="4132537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12800" y="1982450"/>
            <a:ext cx="3314700" cy="1446550"/>
          </a:xfrm>
          <a:prstGeom prst="rect">
            <a:avLst/>
          </a:prstGeom>
          <a:noFill/>
        </p:spPr>
        <p:txBody>
          <a:bodyPr wrap="square" rtlCol="0">
            <a:spAutoFit/>
          </a:bodyPr>
          <a:lstStyle/>
          <a:p>
            <a:r>
              <a:rPr lang="en-US" sz="4400" b="1" dirty="0" err="1">
                <a:solidFill>
                  <a:schemeClr val="bg1"/>
                </a:solidFill>
              </a:rPr>
              <a:t>İntiharın</a:t>
            </a:r>
            <a:r>
              <a:rPr lang="en-US" sz="4400" b="1" dirty="0">
                <a:solidFill>
                  <a:schemeClr val="bg1"/>
                </a:solidFill>
              </a:rPr>
              <a:t> </a:t>
            </a:r>
            <a:r>
              <a:rPr lang="en-US" sz="4400" b="1" dirty="0" err="1">
                <a:solidFill>
                  <a:schemeClr val="bg1"/>
                </a:solidFill>
              </a:rPr>
              <a:t>İşaretleri</a:t>
            </a:r>
            <a:endParaRPr lang="en-US" sz="44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56369" y="1986424"/>
            <a:ext cx="6572876" cy="3046988"/>
          </a:xfrm>
          <a:prstGeom prst="rect">
            <a:avLst/>
          </a:prstGeom>
          <a:noFill/>
        </p:spPr>
        <p:txBody>
          <a:bodyPr wrap="square" rtlCol="0">
            <a:spAutoFit/>
          </a:bodyPr>
          <a:lstStyle/>
          <a:p>
            <a:pPr marL="342900" indent="-342900">
              <a:buFont typeface="Arial" panose="020B0604020202020204" pitchFamily="34" charset="0"/>
              <a:buChar char="•"/>
            </a:pPr>
            <a:r>
              <a:rPr lang="tr-TR" sz="3200" dirty="0">
                <a:solidFill>
                  <a:schemeClr val="accent1">
                    <a:lumMod val="50000"/>
                  </a:schemeClr>
                </a:solidFill>
              </a:rPr>
              <a:t>Sayılan bu işaretleri gösteren birisi intihar riski taşıyor olabilir.</a:t>
            </a:r>
          </a:p>
          <a:p>
            <a:pPr marL="342900" indent="-342900">
              <a:buFont typeface="Arial" panose="020B0604020202020204" pitchFamily="34" charset="0"/>
              <a:buChar char="•"/>
            </a:pPr>
            <a:r>
              <a:rPr lang="tr-TR" sz="3200" dirty="0">
                <a:solidFill>
                  <a:schemeClr val="accent1">
                    <a:lumMod val="50000"/>
                  </a:schemeClr>
                </a:solidFill>
              </a:rPr>
              <a:t>Eğer kendi çevrenizdeki birinde bu işaretlerin bir kısmını gözlemliyorsanız ona yardımcı olabilirsiniz!</a:t>
            </a:r>
          </a:p>
        </p:txBody>
      </p:sp>
    </p:spTree>
    <p:extLst>
      <p:ext uri="{BB962C8B-B14F-4D97-AF65-F5344CB8AC3E}">
        <p14:creationId xmlns:p14="http://schemas.microsoft.com/office/powerpoint/2010/main" val="27431052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12800" y="1960780"/>
            <a:ext cx="2970306" cy="3416320"/>
          </a:xfrm>
          <a:prstGeom prst="rect">
            <a:avLst/>
          </a:prstGeom>
          <a:noFill/>
        </p:spPr>
        <p:txBody>
          <a:bodyPr wrap="square" rtlCol="0">
            <a:spAutoFit/>
          </a:bodyPr>
          <a:lstStyle/>
          <a:p>
            <a:r>
              <a:rPr lang="en-US" sz="3600" b="1" dirty="0" err="1">
                <a:solidFill>
                  <a:schemeClr val="bg1"/>
                </a:solidFill>
              </a:rPr>
              <a:t>İntihar</a:t>
            </a:r>
            <a:r>
              <a:rPr lang="en-US" sz="3600" b="1" dirty="0">
                <a:solidFill>
                  <a:schemeClr val="bg1"/>
                </a:solidFill>
              </a:rPr>
              <a:t> </a:t>
            </a:r>
            <a:r>
              <a:rPr lang="en-US" sz="3600" b="1" dirty="0" err="1">
                <a:solidFill>
                  <a:schemeClr val="bg1"/>
                </a:solidFill>
              </a:rPr>
              <a:t>Düşüncesi</a:t>
            </a:r>
            <a:r>
              <a:rPr lang="en-US" sz="3600" b="1" dirty="0">
                <a:solidFill>
                  <a:schemeClr val="bg1"/>
                </a:solidFill>
              </a:rPr>
              <a:t> Olan </a:t>
            </a:r>
            <a:r>
              <a:rPr lang="en-US" sz="3600" b="1" dirty="0" err="1">
                <a:solidFill>
                  <a:schemeClr val="bg1"/>
                </a:solidFill>
              </a:rPr>
              <a:t>Yakınınıza</a:t>
            </a:r>
            <a:r>
              <a:rPr lang="en-US" sz="3600" b="1" dirty="0">
                <a:solidFill>
                  <a:schemeClr val="bg1"/>
                </a:solidFill>
              </a:rPr>
              <a:t> </a:t>
            </a:r>
            <a:r>
              <a:rPr lang="en-US" sz="3600" b="1" dirty="0" err="1">
                <a:solidFill>
                  <a:schemeClr val="bg1"/>
                </a:solidFill>
              </a:rPr>
              <a:t>Nasıl</a:t>
            </a:r>
            <a:r>
              <a:rPr lang="en-US" sz="3600" b="1" dirty="0">
                <a:solidFill>
                  <a:schemeClr val="bg1"/>
                </a:solidFill>
              </a:rPr>
              <a:t> </a:t>
            </a:r>
            <a:r>
              <a:rPr lang="en-US" sz="3600" b="1" dirty="0" err="1">
                <a:solidFill>
                  <a:schemeClr val="bg1"/>
                </a:solidFill>
              </a:rPr>
              <a:t>Yardım</a:t>
            </a:r>
            <a:r>
              <a:rPr lang="en-US" sz="3600" b="1" dirty="0">
                <a:solidFill>
                  <a:schemeClr val="bg1"/>
                </a:solidFill>
              </a:rPr>
              <a:t> </a:t>
            </a:r>
            <a:r>
              <a:rPr lang="en-US" sz="3600" b="1" dirty="0" err="1">
                <a:solidFill>
                  <a:schemeClr val="bg1"/>
                </a:solidFill>
              </a:rPr>
              <a:t>Edebilirsiniz</a:t>
            </a:r>
            <a:r>
              <a:rPr lang="en-US" sz="3600" b="1" dirty="0">
                <a:solidFill>
                  <a:schemeClr val="bg1"/>
                </a:solidFill>
              </a:rPr>
              <a:t>?</a:t>
            </a:r>
          </a:p>
        </p:txBody>
      </p:sp>
      <p:sp>
        <p:nvSpPr>
          <p:cNvPr id="7" name="TextBox 6">
            <a:extLst>
              <a:ext uri="{FF2B5EF4-FFF2-40B4-BE49-F238E27FC236}">
                <a16:creationId xmlns:a16="http://schemas.microsoft.com/office/drawing/2014/main" id="{046E7B7E-F9D3-5F45-80CD-1C39FCB8D29F}"/>
              </a:ext>
            </a:extLst>
          </p:cNvPr>
          <p:cNvSpPr txBox="1"/>
          <p:nvPr/>
        </p:nvSpPr>
        <p:spPr>
          <a:xfrm>
            <a:off x="4456369" y="2145446"/>
            <a:ext cx="6785372" cy="3046988"/>
          </a:xfrm>
          <a:prstGeom prst="rect">
            <a:avLst/>
          </a:prstGeom>
          <a:noFill/>
        </p:spPr>
        <p:txBody>
          <a:bodyPr wrap="square" rtlCol="0">
            <a:spAutoFit/>
          </a:bodyPr>
          <a:lstStyle/>
          <a:p>
            <a:pPr marL="342900" indent="-342900">
              <a:buFont typeface="Arial" panose="020B0604020202020204" pitchFamily="34" charset="0"/>
              <a:buChar char="•"/>
            </a:pPr>
            <a:r>
              <a:rPr lang="tr-TR" sz="2400" dirty="0">
                <a:solidFill>
                  <a:schemeClr val="accent1">
                    <a:lumMod val="50000"/>
                  </a:schemeClr>
                </a:solidFill>
              </a:rPr>
              <a:t>Eğer intihar düşüncesi olduğuna inanıyorsanız bunu kişiyle konuşmaktan korkmayın.</a:t>
            </a:r>
          </a:p>
          <a:p>
            <a:pPr marL="342900" indent="-342900">
              <a:buFont typeface="Arial" panose="020B0604020202020204" pitchFamily="34" charset="0"/>
              <a:buChar char="•"/>
            </a:pPr>
            <a:r>
              <a:rPr lang="tr-TR" sz="2400" dirty="0">
                <a:solidFill>
                  <a:schemeClr val="accent1">
                    <a:lumMod val="50000"/>
                  </a:schemeClr>
                </a:solidFill>
              </a:rPr>
              <a:t>Yargılamadan, sevecen ve basit bir biçimde kendine zarar verme düşüncesi olup olmadığını sorun.</a:t>
            </a:r>
          </a:p>
          <a:p>
            <a:pPr marL="342900" indent="-342900">
              <a:buFont typeface="Arial" panose="020B0604020202020204" pitchFamily="34" charset="0"/>
              <a:buChar char="•"/>
            </a:pPr>
            <a:r>
              <a:rPr lang="tr-TR" sz="2400" dirty="0">
                <a:solidFill>
                  <a:schemeClr val="accent1">
                    <a:lumMod val="50000"/>
                  </a:schemeClr>
                </a:solidFill>
              </a:rPr>
              <a:t>İntihar düşünceleri hakkında soru sormak kişinin yardım istemesine ve bu duygularını konuşarak duygusal yükünü boşaltmasına yardımcı olur.</a:t>
            </a:r>
          </a:p>
        </p:txBody>
      </p:sp>
    </p:spTree>
    <p:extLst>
      <p:ext uri="{BB962C8B-B14F-4D97-AF65-F5344CB8AC3E}">
        <p14:creationId xmlns:p14="http://schemas.microsoft.com/office/powerpoint/2010/main" val="21939533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12800" y="1960780"/>
            <a:ext cx="2970306" cy="3416320"/>
          </a:xfrm>
          <a:prstGeom prst="rect">
            <a:avLst/>
          </a:prstGeom>
          <a:noFill/>
        </p:spPr>
        <p:txBody>
          <a:bodyPr wrap="square" rtlCol="0">
            <a:spAutoFit/>
          </a:bodyPr>
          <a:lstStyle/>
          <a:p>
            <a:r>
              <a:rPr lang="en-US" sz="3600" b="1" dirty="0" err="1">
                <a:solidFill>
                  <a:schemeClr val="bg1"/>
                </a:solidFill>
              </a:rPr>
              <a:t>İntihar</a:t>
            </a:r>
            <a:r>
              <a:rPr lang="en-US" sz="3600" b="1" dirty="0">
                <a:solidFill>
                  <a:schemeClr val="bg1"/>
                </a:solidFill>
              </a:rPr>
              <a:t> </a:t>
            </a:r>
            <a:r>
              <a:rPr lang="en-US" sz="3600" b="1" dirty="0" err="1">
                <a:solidFill>
                  <a:schemeClr val="bg1"/>
                </a:solidFill>
              </a:rPr>
              <a:t>Düşüncesi</a:t>
            </a:r>
            <a:r>
              <a:rPr lang="en-US" sz="3600" b="1" dirty="0">
                <a:solidFill>
                  <a:schemeClr val="bg1"/>
                </a:solidFill>
              </a:rPr>
              <a:t> Olan </a:t>
            </a:r>
            <a:r>
              <a:rPr lang="en-US" sz="3600" b="1" dirty="0" err="1">
                <a:solidFill>
                  <a:schemeClr val="bg1"/>
                </a:solidFill>
              </a:rPr>
              <a:t>Yakınınıza</a:t>
            </a:r>
            <a:r>
              <a:rPr lang="en-US" sz="3600" b="1" dirty="0">
                <a:solidFill>
                  <a:schemeClr val="bg1"/>
                </a:solidFill>
              </a:rPr>
              <a:t> </a:t>
            </a:r>
            <a:r>
              <a:rPr lang="en-US" sz="3600" b="1" dirty="0" err="1">
                <a:solidFill>
                  <a:schemeClr val="bg1"/>
                </a:solidFill>
              </a:rPr>
              <a:t>Nasıl</a:t>
            </a:r>
            <a:r>
              <a:rPr lang="en-US" sz="3600" b="1" dirty="0">
                <a:solidFill>
                  <a:schemeClr val="bg1"/>
                </a:solidFill>
              </a:rPr>
              <a:t> </a:t>
            </a:r>
            <a:r>
              <a:rPr lang="en-US" sz="3600" b="1" dirty="0" err="1">
                <a:solidFill>
                  <a:schemeClr val="bg1"/>
                </a:solidFill>
              </a:rPr>
              <a:t>Yardım</a:t>
            </a:r>
            <a:r>
              <a:rPr lang="en-US" sz="3600" b="1" dirty="0">
                <a:solidFill>
                  <a:schemeClr val="bg1"/>
                </a:solidFill>
              </a:rPr>
              <a:t> </a:t>
            </a:r>
            <a:r>
              <a:rPr lang="en-US" sz="3600" b="1" dirty="0" err="1">
                <a:solidFill>
                  <a:schemeClr val="bg1"/>
                </a:solidFill>
              </a:rPr>
              <a:t>Edebilirsiniz</a:t>
            </a:r>
            <a:r>
              <a:rPr lang="en-US" sz="3600" b="1" dirty="0">
                <a:solidFill>
                  <a:schemeClr val="bg1"/>
                </a:solidFill>
              </a:rPr>
              <a:t>?</a:t>
            </a:r>
          </a:p>
        </p:txBody>
      </p:sp>
      <p:sp>
        <p:nvSpPr>
          <p:cNvPr id="7" name="TextBox 6">
            <a:extLst>
              <a:ext uri="{FF2B5EF4-FFF2-40B4-BE49-F238E27FC236}">
                <a16:creationId xmlns:a16="http://schemas.microsoft.com/office/drawing/2014/main" id="{046E7B7E-F9D3-5F45-80CD-1C39FCB8D29F}"/>
              </a:ext>
            </a:extLst>
          </p:cNvPr>
          <p:cNvSpPr txBox="1"/>
          <p:nvPr/>
        </p:nvSpPr>
        <p:spPr>
          <a:xfrm>
            <a:off x="4456369" y="2145446"/>
            <a:ext cx="6785372" cy="2677656"/>
          </a:xfrm>
          <a:prstGeom prst="rect">
            <a:avLst/>
          </a:prstGeom>
          <a:noFill/>
        </p:spPr>
        <p:txBody>
          <a:bodyPr wrap="square" rtlCol="0">
            <a:spAutoFit/>
          </a:bodyPr>
          <a:lstStyle/>
          <a:p>
            <a:pPr marL="342900" indent="-342900">
              <a:buFont typeface="Arial" panose="020B0604020202020204" pitchFamily="34" charset="0"/>
              <a:buChar char="•"/>
            </a:pPr>
            <a:r>
              <a:rPr lang="tr-TR" sz="2800" dirty="0">
                <a:solidFill>
                  <a:schemeClr val="accent1">
                    <a:lumMod val="50000"/>
                  </a:schemeClr>
                </a:solidFill>
              </a:rPr>
              <a:t>İntihar fikirlerini konuşma fırsatı bulan kişi intiharın kısır döngüsünden kurtulmuş ve rahatlamış olur.</a:t>
            </a:r>
          </a:p>
          <a:p>
            <a:pPr marL="342900" indent="-342900">
              <a:buFont typeface="Arial" panose="020B0604020202020204" pitchFamily="34" charset="0"/>
              <a:buChar char="•"/>
            </a:pPr>
            <a:r>
              <a:rPr lang="tr-TR" sz="2800" dirty="0">
                <a:solidFill>
                  <a:schemeClr val="accent1">
                    <a:lumMod val="50000"/>
                  </a:schemeClr>
                </a:solidFill>
              </a:rPr>
              <a:t>Eğer kendine zarar verme düşüncesi varsa onu tedavi için hekime danışması konusunda cesaretlendirin.</a:t>
            </a:r>
          </a:p>
        </p:txBody>
      </p:sp>
    </p:spTree>
    <p:extLst>
      <p:ext uri="{BB962C8B-B14F-4D97-AF65-F5344CB8AC3E}">
        <p14:creationId xmlns:p14="http://schemas.microsoft.com/office/powerpoint/2010/main" val="2603795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FDD24F1-2016-7845-B5E4-B7E3D11767AB}"/>
              </a:ext>
            </a:extLst>
          </p:cNvPr>
          <p:cNvPicPr>
            <a:picLocks noChangeAspect="1"/>
          </p:cNvPicPr>
          <p:nvPr/>
        </p:nvPicPr>
        <p:blipFill>
          <a:blip r:embed="rId3"/>
          <a:stretch>
            <a:fillRect/>
          </a:stretch>
        </p:blipFill>
        <p:spPr>
          <a:xfrm>
            <a:off x="0" y="0"/>
            <a:ext cx="12192000" cy="6858000"/>
          </a:xfrm>
          <a:prstGeom prst="rect">
            <a:avLst/>
          </a:prstGeom>
          <a:ln>
            <a:solidFill>
              <a:schemeClr val="accent1"/>
            </a:solidFill>
          </a:ln>
        </p:spPr>
      </p:pic>
      <p:sp>
        <p:nvSpPr>
          <p:cNvPr id="3" name="Oval 2"/>
          <p:cNvSpPr/>
          <p:nvPr/>
        </p:nvSpPr>
        <p:spPr>
          <a:xfrm>
            <a:off x="5080000" y="982133"/>
            <a:ext cx="1473200" cy="1320800"/>
          </a:xfrm>
          <a:prstGeom prst="ellipse">
            <a:avLst/>
          </a:prstGeom>
          <a:ln w="762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solidFill>
                <a:schemeClr val="accent1">
                  <a:lumMod val="50000"/>
                </a:schemeClr>
              </a:solidFill>
            </a:endParaRPr>
          </a:p>
        </p:txBody>
      </p:sp>
      <p:cxnSp>
        <p:nvCxnSpPr>
          <p:cNvPr id="5" name="Düz Bağlayıcı 4"/>
          <p:cNvCxnSpPr/>
          <p:nvPr/>
        </p:nvCxnSpPr>
        <p:spPr>
          <a:xfrm>
            <a:off x="5816600" y="2302933"/>
            <a:ext cx="0" cy="19812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a:off x="5795433" y="4212166"/>
            <a:ext cx="601133" cy="8382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Düz Bağlayıcı 9"/>
          <p:cNvCxnSpPr/>
          <p:nvPr/>
        </p:nvCxnSpPr>
        <p:spPr>
          <a:xfrm flipH="1">
            <a:off x="5232400" y="2455333"/>
            <a:ext cx="584200" cy="8382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816600" y="2455333"/>
            <a:ext cx="571500" cy="8382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flipH="1">
            <a:off x="5321300" y="4195232"/>
            <a:ext cx="524934" cy="87206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524500" y="1320800"/>
            <a:ext cx="165100" cy="321733"/>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accent1">
                  <a:lumMod val="50000"/>
                </a:schemeClr>
              </a:solidFill>
            </a:endParaRPr>
          </a:p>
        </p:txBody>
      </p:sp>
      <p:sp>
        <p:nvSpPr>
          <p:cNvPr id="21" name="Oval 20"/>
          <p:cNvSpPr/>
          <p:nvPr/>
        </p:nvSpPr>
        <p:spPr>
          <a:xfrm>
            <a:off x="5916082" y="1312333"/>
            <a:ext cx="165100" cy="321733"/>
          </a:xfrm>
          <a:prstGeom prst="ellipse">
            <a:avLst/>
          </a:prstGeom>
          <a:solidFill>
            <a:schemeClr val="accent1"/>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solidFill>
                <a:schemeClr val="accent1">
                  <a:lumMod val="50000"/>
                </a:schemeClr>
              </a:solidFill>
            </a:endParaRPr>
          </a:p>
        </p:txBody>
      </p:sp>
    </p:spTree>
    <p:extLst>
      <p:ext uri="{BB962C8B-B14F-4D97-AF65-F5344CB8AC3E}">
        <p14:creationId xmlns:p14="http://schemas.microsoft.com/office/powerpoint/2010/main" val="2288721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06823" y="1990653"/>
            <a:ext cx="3314700" cy="1754326"/>
          </a:xfrm>
          <a:prstGeom prst="rect">
            <a:avLst/>
          </a:prstGeom>
          <a:noFill/>
        </p:spPr>
        <p:txBody>
          <a:bodyPr wrap="square" rtlCol="0">
            <a:spAutoFit/>
          </a:bodyPr>
          <a:lstStyle/>
          <a:p>
            <a:r>
              <a:rPr lang="en-US" sz="3600" b="1" dirty="0" err="1">
                <a:solidFill>
                  <a:schemeClr val="bg1"/>
                </a:solidFill>
              </a:rPr>
              <a:t>İntihar</a:t>
            </a:r>
            <a:r>
              <a:rPr lang="en-US" sz="3600" b="1" dirty="0">
                <a:solidFill>
                  <a:schemeClr val="bg1"/>
                </a:solidFill>
              </a:rPr>
              <a:t> </a:t>
            </a:r>
            <a:r>
              <a:rPr lang="en-US" sz="3600" b="1" dirty="0" err="1">
                <a:solidFill>
                  <a:schemeClr val="bg1"/>
                </a:solidFill>
              </a:rPr>
              <a:t>Hakkındaki</a:t>
            </a:r>
            <a:r>
              <a:rPr lang="en-US" sz="3600" b="1" dirty="0">
                <a:solidFill>
                  <a:schemeClr val="bg1"/>
                </a:solidFill>
              </a:rPr>
              <a:t> </a:t>
            </a:r>
            <a:r>
              <a:rPr lang="tr-TR" sz="3600" b="1" dirty="0">
                <a:solidFill>
                  <a:schemeClr val="bg1"/>
                </a:solidFill>
              </a:rPr>
              <a:t>Yanlışlar</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76693" y="2329207"/>
            <a:ext cx="6908484" cy="1077218"/>
          </a:xfrm>
          <a:prstGeom prst="rect">
            <a:avLst/>
          </a:prstGeom>
          <a:noFill/>
        </p:spPr>
        <p:txBody>
          <a:bodyPr wrap="square" rtlCol="0">
            <a:spAutoFit/>
          </a:bodyPr>
          <a:lstStyle/>
          <a:p>
            <a:pPr algn="ctr">
              <a:spcBef>
                <a:spcPts val="600"/>
              </a:spcBef>
              <a:spcAft>
                <a:spcPts val="600"/>
              </a:spcAft>
            </a:pPr>
            <a:r>
              <a:rPr lang="tr-TR" sz="3200" dirty="0">
                <a:solidFill>
                  <a:schemeClr val="accent1">
                    <a:lumMod val="50000"/>
                  </a:schemeClr>
                </a:solidFill>
              </a:rPr>
              <a:t>Bir kişi kendini öldürmeyi gerçekten istiyorsa onu kimse engelleyemez.</a:t>
            </a:r>
          </a:p>
        </p:txBody>
      </p:sp>
    </p:spTree>
    <p:extLst>
      <p:ext uri="{BB962C8B-B14F-4D97-AF65-F5344CB8AC3E}">
        <p14:creationId xmlns:p14="http://schemas.microsoft.com/office/powerpoint/2010/main" val="31972470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06823" y="1990653"/>
            <a:ext cx="3314700" cy="1754326"/>
          </a:xfrm>
          <a:prstGeom prst="rect">
            <a:avLst/>
          </a:prstGeom>
          <a:noFill/>
        </p:spPr>
        <p:txBody>
          <a:bodyPr wrap="square" rtlCol="0">
            <a:spAutoFit/>
          </a:bodyPr>
          <a:lstStyle/>
          <a:p>
            <a:r>
              <a:rPr lang="en-US" sz="3600" b="1" dirty="0" err="1">
                <a:solidFill>
                  <a:schemeClr val="bg1"/>
                </a:solidFill>
              </a:rPr>
              <a:t>İntihar</a:t>
            </a:r>
            <a:r>
              <a:rPr lang="en-US" sz="3600" b="1" dirty="0">
                <a:solidFill>
                  <a:schemeClr val="bg1"/>
                </a:solidFill>
              </a:rPr>
              <a:t> </a:t>
            </a:r>
            <a:r>
              <a:rPr lang="en-US" sz="3600" b="1" dirty="0" err="1">
                <a:solidFill>
                  <a:schemeClr val="bg1"/>
                </a:solidFill>
              </a:rPr>
              <a:t>Hakkındaki</a:t>
            </a:r>
            <a:r>
              <a:rPr lang="en-US" sz="3600" b="1" dirty="0">
                <a:solidFill>
                  <a:schemeClr val="bg1"/>
                </a:solidFill>
              </a:rPr>
              <a:t> </a:t>
            </a:r>
            <a:r>
              <a:rPr lang="tr-TR" sz="3600" b="1" dirty="0">
                <a:solidFill>
                  <a:schemeClr val="bg1"/>
                </a:solidFill>
              </a:rPr>
              <a:t>Gerçekler</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76693" y="2329207"/>
            <a:ext cx="6908484" cy="2708434"/>
          </a:xfrm>
          <a:prstGeom prst="rect">
            <a:avLst/>
          </a:prstGeom>
          <a:noFill/>
        </p:spPr>
        <p:txBody>
          <a:bodyPr wrap="square" rtlCol="0">
            <a:spAutoFit/>
          </a:bodyPr>
          <a:lstStyle/>
          <a:p>
            <a:pPr>
              <a:spcBef>
                <a:spcPts val="600"/>
              </a:spcBef>
              <a:spcAft>
                <a:spcPts val="600"/>
              </a:spcAft>
            </a:pPr>
            <a:r>
              <a:rPr lang="tr-TR" sz="3200" dirty="0">
                <a:solidFill>
                  <a:schemeClr val="accent1">
                    <a:lumMod val="50000"/>
                  </a:schemeClr>
                </a:solidFill>
              </a:rPr>
              <a:t>İntihar eden insanlar çoğunlukla ölmeyi değil, </a:t>
            </a:r>
            <a:r>
              <a:rPr lang="tr-TR" sz="3200" b="1" dirty="0">
                <a:solidFill>
                  <a:schemeClr val="accent1">
                    <a:lumMod val="50000"/>
                  </a:schemeClr>
                </a:solidFill>
              </a:rPr>
              <a:t>sahip oldukları hayatı </a:t>
            </a:r>
            <a:r>
              <a:rPr lang="tr-TR" sz="3200" dirty="0">
                <a:solidFill>
                  <a:schemeClr val="accent1">
                    <a:lumMod val="50000"/>
                  </a:schemeClr>
                </a:solidFill>
              </a:rPr>
              <a:t>yaşamak istememektedirler. </a:t>
            </a:r>
          </a:p>
          <a:p>
            <a:pPr>
              <a:spcBef>
                <a:spcPts val="600"/>
              </a:spcBef>
              <a:spcAft>
                <a:spcPts val="600"/>
              </a:spcAft>
            </a:pPr>
            <a:r>
              <a:rPr lang="tr-TR" sz="3200" dirty="0">
                <a:solidFill>
                  <a:schemeClr val="accent1">
                    <a:lumMod val="50000"/>
                  </a:schemeClr>
                </a:solidFill>
              </a:rPr>
              <a:t>Amaç, yaşadıkları derin acıya son vermektir.</a:t>
            </a:r>
          </a:p>
        </p:txBody>
      </p:sp>
    </p:spTree>
    <p:extLst>
      <p:ext uri="{BB962C8B-B14F-4D97-AF65-F5344CB8AC3E}">
        <p14:creationId xmlns:p14="http://schemas.microsoft.com/office/powerpoint/2010/main" val="4127543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06823" y="1990653"/>
            <a:ext cx="3314700" cy="1754326"/>
          </a:xfrm>
          <a:prstGeom prst="rect">
            <a:avLst/>
          </a:prstGeom>
          <a:noFill/>
        </p:spPr>
        <p:txBody>
          <a:bodyPr wrap="square" rtlCol="0">
            <a:spAutoFit/>
          </a:bodyPr>
          <a:lstStyle/>
          <a:p>
            <a:r>
              <a:rPr lang="en-US" sz="3600" b="1" dirty="0" err="1">
                <a:solidFill>
                  <a:schemeClr val="bg1"/>
                </a:solidFill>
              </a:rPr>
              <a:t>İntihar</a:t>
            </a:r>
            <a:r>
              <a:rPr lang="en-US" sz="3600" b="1" dirty="0">
                <a:solidFill>
                  <a:schemeClr val="bg1"/>
                </a:solidFill>
              </a:rPr>
              <a:t> </a:t>
            </a:r>
            <a:r>
              <a:rPr lang="en-US" sz="3600" b="1" dirty="0" err="1">
                <a:solidFill>
                  <a:schemeClr val="bg1"/>
                </a:solidFill>
              </a:rPr>
              <a:t>Hakkındaki</a:t>
            </a:r>
            <a:r>
              <a:rPr lang="en-US" sz="3600" b="1" dirty="0">
                <a:solidFill>
                  <a:schemeClr val="bg1"/>
                </a:solidFill>
              </a:rPr>
              <a:t> </a:t>
            </a:r>
            <a:r>
              <a:rPr lang="tr-TR" sz="3600" b="1" dirty="0">
                <a:solidFill>
                  <a:schemeClr val="bg1"/>
                </a:solidFill>
              </a:rPr>
              <a:t>Yanlışlar</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76693" y="2175319"/>
            <a:ext cx="6549895" cy="1569660"/>
          </a:xfrm>
          <a:prstGeom prst="rect">
            <a:avLst/>
          </a:prstGeom>
          <a:noFill/>
        </p:spPr>
        <p:txBody>
          <a:bodyPr wrap="square" rtlCol="0">
            <a:spAutoFit/>
          </a:bodyPr>
          <a:lstStyle/>
          <a:p>
            <a:pPr>
              <a:spcBef>
                <a:spcPts val="600"/>
              </a:spcBef>
              <a:spcAft>
                <a:spcPts val="600"/>
              </a:spcAft>
            </a:pPr>
            <a:r>
              <a:rPr lang="tr-TR" sz="3200" dirty="0">
                <a:solidFill>
                  <a:schemeClr val="accent1">
                    <a:lumMod val="50000"/>
                  </a:schemeClr>
                </a:solidFill>
              </a:rPr>
              <a:t>Depresyondaki bir kişinin duygusal durumunda düzelme olursa intihar riski azalır.</a:t>
            </a:r>
          </a:p>
        </p:txBody>
      </p:sp>
    </p:spTree>
    <p:extLst>
      <p:ext uri="{BB962C8B-B14F-4D97-AF65-F5344CB8AC3E}">
        <p14:creationId xmlns:p14="http://schemas.microsoft.com/office/powerpoint/2010/main" val="15576544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06823" y="1990653"/>
            <a:ext cx="3314700" cy="1754326"/>
          </a:xfrm>
          <a:prstGeom prst="rect">
            <a:avLst/>
          </a:prstGeom>
          <a:noFill/>
        </p:spPr>
        <p:txBody>
          <a:bodyPr wrap="square" rtlCol="0">
            <a:spAutoFit/>
          </a:bodyPr>
          <a:lstStyle/>
          <a:p>
            <a:r>
              <a:rPr lang="en-US" sz="3600" b="1" dirty="0" err="1">
                <a:solidFill>
                  <a:schemeClr val="bg1"/>
                </a:solidFill>
              </a:rPr>
              <a:t>İntihar</a:t>
            </a:r>
            <a:r>
              <a:rPr lang="en-US" sz="3600" b="1" dirty="0">
                <a:solidFill>
                  <a:schemeClr val="bg1"/>
                </a:solidFill>
              </a:rPr>
              <a:t> </a:t>
            </a:r>
            <a:r>
              <a:rPr lang="en-US" sz="3600" b="1" dirty="0" err="1">
                <a:solidFill>
                  <a:schemeClr val="bg1"/>
                </a:solidFill>
              </a:rPr>
              <a:t>Hakkındaki</a:t>
            </a:r>
            <a:r>
              <a:rPr lang="en-US" sz="3600" b="1" dirty="0">
                <a:solidFill>
                  <a:schemeClr val="bg1"/>
                </a:solidFill>
              </a:rPr>
              <a:t> </a:t>
            </a:r>
            <a:r>
              <a:rPr lang="tr-TR" sz="3600" b="1" dirty="0">
                <a:solidFill>
                  <a:schemeClr val="bg1"/>
                </a:solidFill>
              </a:rPr>
              <a:t>Gerçekler</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76693" y="2042825"/>
            <a:ext cx="6908484" cy="2831544"/>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Depresif hastalar çoğunlukla canlılıkları ve enerji düzeyleri artmaya başladıktan sonra intihar ederler. İyi hissettiklerinde intihar etmek için güç bulurlar.</a:t>
            </a:r>
          </a:p>
          <a:p>
            <a:pPr>
              <a:spcBef>
                <a:spcPts val="600"/>
              </a:spcBef>
              <a:spcAft>
                <a:spcPts val="600"/>
              </a:spcAft>
            </a:pPr>
            <a:r>
              <a:rPr lang="tr-TR" sz="2800" dirty="0">
                <a:solidFill>
                  <a:schemeClr val="accent1">
                    <a:lumMod val="50000"/>
                  </a:schemeClr>
                </a:solidFill>
              </a:rPr>
              <a:t>İntihara kesin karar vermiş olduklarında da dışarıdan daha sakin ve iyi görünebilirler.</a:t>
            </a:r>
          </a:p>
        </p:txBody>
      </p:sp>
    </p:spTree>
    <p:extLst>
      <p:ext uri="{BB962C8B-B14F-4D97-AF65-F5344CB8AC3E}">
        <p14:creationId xmlns:p14="http://schemas.microsoft.com/office/powerpoint/2010/main" val="772733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06823" y="1990653"/>
            <a:ext cx="3314700" cy="1754326"/>
          </a:xfrm>
          <a:prstGeom prst="rect">
            <a:avLst/>
          </a:prstGeom>
          <a:noFill/>
        </p:spPr>
        <p:txBody>
          <a:bodyPr wrap="square" rtlCol="0">
            <a:spAutoFit/>
          </a:bodyPr>
          <a:lstStyle/>
          <a:p>
            <a:r>
              <a:rPr lang="en-US" sz="3600" b="1" dirty="0" err="1">
                <a:solidFill>
                  <a:schemeClr val="bg1"/>
                </a:solidFill>
              </a:rPr>
              <a:t>İntihar</a:t>
            </a:r>
            <a:r>
              <a:rPr lang="en-US" sz="3600" b="1" dirty="0">
                <a:solidFill>
                  <a:schemeClr val="bg1"/>
                </a:solidFill>
              </a:rPr>
              <a:t> </a:t>
            </a:r>
            <a:r>
              <a:rPr lang="en-US" sz="3600" b="1" dirty="0" err="1">
                <a:solidFill>
                  <a:schemeClr val="bg1"/>
                </a:solidFill>
              </a:rPr>
              <a:t>Hakkındaki</a:t>
            </a:r>
            <a:r>
              <a:rPr lang="en-US" sz="3600" b="1" dirty="0">
                <a:solidFill>
                  <a:schemeClr val="bg1"/>
                </a:solidFill>
              </a:rPr>
              <a:t> </a:t>
            </a:r>
            <a:r>
              <a:rPr lang="tr-TR" sz="3600" b="1" dirty="0">
                <a:solidFill>
                  <a:schemeClr val="bg1"/>
                </a:solidFill>
              </a:rPr>
              <a:t>Yanlışlar</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76693" y="2175319"/>
            <a:ext cx="6549895" cy="2062103"/>
          </a:xfrm>
          <a:prstGeom prst="rect">
            <a:avLst/>
          </a:prstGeom>
          <a:noFill/>
        </p:spPr>
        <p:txBody>
          <a:bodyPr wrap="square" rtlCol="0">
            <a:spAutoFit/>
          </a:bodyPr>
          <a:lstStyle/>
          <a:p>
            <a:pPr>
              <a:spcBef>
                <a:spcPts val="600"/>
              </a:spcBef>
              <a:spcAft>
                <a:spcPts val="600"/>
              </a:spcAft>
            </a:pPr>
            <a:r>
              <a:rPr lang="tr-TR" sz="3200" dirty="0">
                <a:solidFill>
                  <a:schemeClr val="accent1">
                    <a:lumMod val="50000"/>
                  </a:schemeClr>
                </a:solidFill>
              </a:rPr>
              <a:t>Kişiye intihar düşünceleri olup olmadığını sormak onun aklına intihar fikrini sokar ve intihar etmesine neden olur.</a:t>
            </a:r>
          </a:p>
        </p:txBody>
      </p:sp>
    </p:spTree>
    <p:extLst>
      <p:ext uri="{BB962C8B-B14F-4D97-AF65-F5344CB8AC3E}">
        <p14:creationId xmlns:p14="http://schemas.microsoft.com/office/powerpoint/2010/main" val="1604756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06823" y="1990653"/>
            <a:ext cx="3314700" cy="1754326"/>
          </a:xfrm>
          <a:prstGeom prst="rect">
            <a:avLst/>
          </a:prstGeom>
          <a:noFill/>
        </p:spPr>
        <p:txBody>
          <a:bodyPr wrap="square" rtlCol="0">
            <a:spAutoFit/>
          </a:bodyPr>
          <a:lstStyle/>
          <a:p>
            <a:r>
              <a:rPr lang="en-US" sz="3600" b="1" dirty="0" err="1">
                <a:solidFill>
                  <a:schemeClr val="bg1"/>
                </a:solidFill>
              </a:rPr>
              <a:t>İntihar</a:t>
            </a:r>
            <a:r>
              <a:rPr lang="en-US" sz="3600" b="1" dirty="0">
                <a:solidFill>
                  <a:schemeClr val="bg1"/>
                </a:solidFill>
              </a:rPr>
              <a:t> </a:t>
            </a:r>
            <a:r>
              <a:rPr lang="en-US" sz="3600" b="1" dirty="0" err="1">
                <a:solidFill>
                  <a:schemeClr val="bg1"/>
                </a:solidFill>
              </a:rPr>
              <a:t>Hakkındaki</a:t>
            </a:r>
            <a:r>
              <a:rPr lang="en-US" sz="3600" b="1" dirty="0">
                <a:solidFill>
                  <a:schemeClr val="bg1"/>
                </a:solidFill>
              </a:rPr>
              <a:t> </a:t>
            </a:r>
            <a:r>
              <a:rPr lang="tr-TR" sz="3600" b="1" dirty="0">
                <a:solidFill>
                  <a:schemeClr val="bg1"/>
                </a:solidFill>
              </a:rPr>
              <a:t>Gerçekler</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76693" y="2042825"/>
            <a:ext cx="6908484" cy="3262432"/>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İntihar düşünceleri hakkında soru sormak kişinin yardım istemesine ve bu duygularını konuşarak duygusal yükünü boşaltmasına yardımcı olur.</a:t>
            </a:r>
          </a:p>
          <a:p>
            <a:pPr>
              <a:spcBef>
                <a:spcPts val="600"/>
              </a:spcBef>
              <a:spcAft>
                <a:spcPts val="600"/>
              </a:spcAft>
            </a:pPr>
            <a:r>
              <a:rPr lang="tr-TR" sz="2800" dirty="0">
                <a:solidFill>
                  <a:schemeClr val="accent1">
                    <a:lumMod val="50000"/>
                  </a:schemeClr>
                </a:solidFill>
              </a:rPr>
              <a:t>İntihar fikirlerini konuşma fırsatı bulan kişi intiharın kısır döngüsünden kurtulmuş ve rahatlamış olur.</a:t>
            </a:r>
          </a:p>
        </p:txBody>
      </p:sp>
    </p:spTree>
    <p:extLst>
      <p:ext uri="{BB962C8B-B14F-4D97-AF65-F5344CB8AC3E}">
        <p14:creationId xmlns:p14="http://schemas.microsoft.com/office/powerpoint/2010/main" val="1214668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06823" y="1990653"/>
            <a:ext cx="3314700" cy="1754326"/>
          </a:xfrm>
          <a:prstGeom prst="rect">
            <a:avLst/>
          </a:prstGeom>
          <a:noFill/>
        </p:spPr>
        <p:txBody>
          <a:bodyPr wrap="square" rtlCol="0">
            <a:spAutoFit/>
          </a:bodyPr>
          <a:lstStyle/>
          <a:p>
            <a:r>
              <a:rPr lang="en-US" sz="3600" b="1" dirty="0" err="1">
                <a:solidFill>
                  <a:schemeClr val="bg1"/>
                </a:solidFill>
              </a:rPr>
              <a:t>İntihar</a:t>
            </a:r>
            <a:r>
              <a:rPr lang="en-US" sz="3600" b="1" dirty="0">
                <a:solidFill>
                  <a:schemeClr val="bg1"/>
                </a:solidFill>
              </a:rPr>
              <a:t> </a:t>
            </a:r>
            <a:r>
              <a:rPr lang="en-US" sz="3600" b="1" dirty="0" err="1">
                <a:solidFill>
                  <a:schemeClr val="bg1"/>
                </a:solidFill>
              </a:rPr>
              <a:t>Hakkındaki</a:t>
            </a:r>
            <a:r>
              <a:rPr lang="en-US" sz="3600" b="1" dirty="0">
                <a:solidFill>
                  <a:schemeClr val="bg1"/>
                </a:solidFill>
              </a:rPr>
              <a:t> </a:t>
            </a:r>
            <a:r>
              <a:rPr lang="tr-TR" sz="3600" b="1" dirty="0">
                <a:solidFill>
                  <a:schemeClr val="bg1"/>
                </a:solidFill>
              </a:rPr>
              <a:t>Yanlışlar</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76693" y="2175319"/>
            <a:ext cx="6549895" cy="1569660"/>
          </a:xfrm>
          <a:prstGeom prst="rect">
            <a:avLst/>
          </a:prstGeom>
          <a:noFill/>
        </p:spPr>
        <p:txBody>
          <a:bodyPr wrap="square" rtlCol="0">
            <a:spAutoFit/>
          </a:bodyPr>
          <a:lstStyle/>
          <a:p>
            <a:pPr>
              <a:spcBef>
                <a:spcPts val="600"/>
              </a:spcBef>
              <a:spcAft>
                <a:spcPts val="600"/>
              </a:spcAft>
            </a:pPr>
            <a:r>
              <a:rPr lang="tr-TR" sz="3200" dirty="0">
                <a:solidFill>
                  <a:schemeClr val="accent1">
                    <a:lumMod val="50000"/>
                  </a:schemeClr>
                </a:solidFill>
              </a:rPr>
              <a:t>İntihardan bahseden kişi bunu yapmaz, o ancak dikkat çekmeye çalışıyordur.</a:t>
            </a:r>
          </a:p>
        </p:txBody>
      </p:sp>
    </p:spTree>
    <p:extLst>
      <p:ext uri="{BB962C8B-B14F-4D97-AF65-F5344CB8AC3E}">
        <p14:creationId xmlns:p14="http://schemas.microsoft.com/office/powerpoint/2010/main" val="1066339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06823" y="1990653"/>
            <a:ext cx="3314700" cy="1754326"/>
          </a:xfrm>
          <a:prstGeom prst="rect">
            <a:avLst/>
          </a:prstGeom>
          <a:noFill/>
        </p:spPr>
        <p:txBody>
          <a:bodyPr wrap="square" rtlCol="0">
            <a:spAutoFit/>
          </a:bodyPr>
          <a:lstStyle/>
          <a:p>
            <a:r>
              <a:rPr lang="en-US" sz="3600" b="1" dirty="0" err="1">
                <a:solidFill>
                  <a:schemeClr val="bg1"/>
                </a:solidFill>
              </a:rPr>
              <a:t>İntihar</a:t>
            </a:r>
            <a:r>
              <a:rPr lang="en-US" sz="3600" b="1" dirty="0">
                <a:solidFill>
                  <a:schemeClr val="bg1"/>
                </a:solidFill>
              </a:rPr>
              <a:t> </a:t>
            </a:r>
            <a:r>
              <a:rPr lang="en-US" sz="3600" b="1" dirty="0" err="1">
                <a:solidFill>
                  <a:schemeClr val="bg1"/>
                </a:solidFill>
              </a:rPr>
              <a:t>Hakkındaki</a:t>
            </a:r>
            <a:r>
              <a:rPr lang="en-US" sz="3600" b="1" dirty="0">
                <a:solidFill>
                  <a:schemeClr val="bg1"/>
                </a:solidFill>
              </a:rPr>
              <a:t> </a:t>
            </a:r>
            <a:r>
              <a:rPr lang="tr-TR" sz="3600" b="1" dirty="0">
                <a:solidFill>
                  <a:schemeClr val="bg1"/>
                </a:solidFill>
              </a:rPr>
              <a:t>Gerçekler</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76693" y="2042825"/>
            <a:ext cx="6908484" cy="1384995"/>
          </a:xfrm>
          <a:prstGeom prst="rect">
            <a:avLst/>
          </a:prstGeom>
          <a:noFill/>
        </p:spPr>
        <p:txBody>
          <a:bodyPr wrap="square" rtlCol="0">
            <a:spAutoFit/>
          </a:bodyPr>
          <a:lstStyle/>
          <a:p>
            <a:pPr>
              <a:spcBef>
                <a:spcPts val="600"/>
              </a:spcBef>
              <a:spcAft>
                <a:spcPts val="600"/>
              </a:spcAft>
            </a:pPr>
            <a:r>
              <a:rPr lang="tr-TR" sz="2800" dirty="0">
                <a:solidFill>
                  <a:schemeClr val="accent1">
                    <a:lumMod val="50000"/>
                  </a:schemeClr>
                </a:solidFill>
              </a:rPr>
              <a:t>Kendi hayatına son veren kişilerin yaklaşık %80’i daha önceden çevresindeki kişilere niyetlerinden bahsetmişlerdir.</a:t>
            </a:r>
          </a:p>
        </p:txBody>
      </p:sp>
    </p:spTree>
    <p:extLst>
      <p:ext uri="{BB962C8B-B14F-4D97-AF65-F5344CB8AC3E}">
        <p14:creationId xmlns:p14="http://schemas.microsoft.com/office/powerpoint/2010/main" val="10717063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806823" y="1990653"/>
            <a:ext cx="3314700" cy="1754326"/>
          </a:xfrm>
          <a:prstGeom prst="rect">
            <a:avLst/>
          </a:prstGeom>
          <a:noFill/>
        </p:spPr>
        <p:txBody>
          <a:bodyPr wrap="square" rtlCol="0">
            <a:spAutoFit/>
          </a:bodyPr>
          <a:lstStyle/>
          <a:p>
            <a:r>
              <a:rPr lang="en-US" sz="3600" b="1" dirty="0" err="1">
                <a:solidFill>
                  <a:schemeClr val="bg1"/>
                </a:solidFill>
              </a:rPr>
              <a:t>İntihar</a:t>
            </a:r>
            <a:r>
              <a:rPr lang="en-US" sz="3600" b="1" dirty="0">
                <a:solidFill>
                  <a:schemeClr val="bg1"/>
                </a:solidFill>
              </a:rPr>
              <a:t> </a:t>
            </a:r>
            <a:r>
              <a:rPr lang="en-US" sz="3600" b="1" dirty="0" err="1">
                <a:solidFill>
                  <a:schemeClr val="bg1"/>
                </a:solidFill>
              </a:rPr>
              <a:t>Hakkındaki</a:t>
            </a:r>
            <a:r>
              <a:rPr lang="en-US" sz="3600" b="1" dirty="0">
                <a:solidFill>
                  <a:schemeClr val="bg1"/>
                </a:solidFill>
              </a:rPr>
              <a:t> </a:t>
            </a:r>
            <a:r>
              <a:rPr lang="tr-TR" sz="3600" b="1" dirty="0">
                <a:solidFill>
                  <a:schemeClr val="bg1"/>
                </a:solidFill>
              </a:rPr>
              <a:t>Gerçekler</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476693" y="2042825"/>
            <a:ext cx="6908484" cy="2462213"/>
          </a:xfrm>
          <a:prstGeom prst="rect">
            <a:avLst/>
          </a:prstGeom>
          <a:noFill/>
        </p:spPr>
        <p:txBody>
          <a:bodyPr wrap="square" rtlCol="0">
            <a:spAutoFit/>
          </a:bodyPr>
          <a:lstStyle/>
          <a:p>
            <a:pPr algn="ctr">
              <a:spcBef>
                <a:spcPts val="600"/>
              </a:spcBef>
              <a:spcAft>
                <a:spcPts val="600"/>
              </a:spcAft>
            </a:pPr>
            <a:r>
              <a:rPr lang="tr-TR" sz="3600" dirty="0">
                <a:solidFill>
                  <a:schemeClr val="accent1">
                    <a:lumMod val="50000"/>
                  </a:schemeClr>
                </a:solidFill>
              </a:rPr>
              <a:t>Bir kişi intihar hakkında konuştuğunda mutlaka ciddiye alınmalıdır!</a:t>
            </a:r>
          </a:p>
          <a:p>
            <a:pPr algn="ctr">
              <a:spcBef>
                <a:spcPts val="600"/>
              </a:spcBef>
              <a:spcAft>
                <a:spcPts val="600"/>
              </a:spcAft>
            </a:pPr>
            <a:r>
              <a:rPr lang="tr-TR" sz="3600" dirty="0">
                <a:solidFill>
                  <a:schemeClr val="accent1">
                    <a:lumMod val="50000"/>
                  </a:schemeClr>
                </a:solidFill>
              </a:rPr>
              <a:t>Her zaman!</a:t>
            </a:r>
          </a:p>
        </p:txBody>
      </p:sp>
    </p:spTree>
    <p:extLst>
      <p:ext uri="{BB962C8B-B14F-4D97-AF65-F5344CB8AC3E}">
        <p14:creationId xmlns:p14="http://schemas.microsoft.com/office/powerpoint/2010/main" val="4139305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251011" y="1997839"/>
            <a:ext cx="3532095" cy="2862322"/>
          </a:xfrm>
          <a:prstGeom prst="rect">
            <a:avLst/>
          </a:prstGeom>
          <a:noFill/>
        </p:spPr>
        <p:txBody>
          <a:bodyPr wrap="square" rtlCol="0">
            <a:spAutoFit/>
          </a:bodyPr>
          <a:lstStyle/>
          <a:p>
            <a:r>
              <a:rPr lang="en-US" sz="3600" b="1" dirty="0" err="1">
                <a:solidFill>
                  <a:schemeClr val="bg1"/>
                </a:solidFill>
              </a:rPr>
              <a:t>Ruh</a:t>
            </a:r>
            <a:r>
              <a:rPr lang="en-US" sz="3600" b="1" dirty="0">
                <a:solidFill>
                  <a:schemeClr val="bg1"/>
                </a:solidFill>
              </a:rPr>
              <a:t> </a:t>
            </a:r>
            <a:r>
              <a:rPr lang="en-US" sz="3600" b="1" dirty="0" err="1">
                <a:solidFill>
                  <a:schemeClr val="bg1"/>
                </a:solidFill>
              </a:rPr>
              <a:t>Sağlığı</a:t>
            </a:r>
            <a:r>
              <a:rPr lang="en-US" sz="3600" b="1" dirty="0">
                <a:solidFill>
                  <a:schemeClr val="bg1"/>
                </a:solidFill>
              </a:rPr>
              <a:t> </a:t>
            </a:r>
            <a:r>
              <a:rPr lang="tr-TR" sz="3600" b="1" dirty="0">
                <a:solidFill>
                  <a:schemeClr val="bg1"/>
                </a:solidFill>
              </a:rPr>
              <a:t>v</a:t>
            </a:r>
            <a:r>
              <a:rPr lang="en-US" sz="3600" b="1" dirty="0">
                <a:solidFill>
                  <a:schemeClr val="bg1"/>
                </a:solidFill>
              </a:rPr>
              <a:t>e </a:t>
            </a:r>
            <a:r>
              <a:rPr lang="en-US" sz="3600" b="1" dirty="0" err="1">
                <a:solidFill>
                  <a:schemeClr val="bg1"/>
                </a:solidFill>
              </a:rPr>
              <a:t>Psikososyal</a:t>
            </a:r>
            <a:r>
              <a:rPr lang="en-US" sz="3600" b="1" dirty="0">
                <a:solidFill>
                  <a:schemeClr val="bg1"/>
                </a:solidFill>
              </a:rPr>
              <a:t> </a:t>
            </a:r>
            <a:endParaRPr lang="tr-TR" sz="3600" b="1" dirty="0">
              <a:solidFill>
                <a:schemeClr val="bg1"/>
              </a:solidFill>
            </a:endParaRPr>
          </a:p>
          <a:p>
            <a:r>
              <a:rPr lang="en-US" sz="3600" b="1" dirty="0" err="1">
                <a:solidFill>
                  <a:schemeClr val="bg1"/>
                </a:solidFill>
              </a:rPr>
              <a:t>Destek</a:t>
            </a:r>
            <a:r>
              <a:rPr lang="en-US" sz="3600" b="1" dirty="0">
                <a:solidFill>
                  <a:schemeClr val="bg1"/>
                </a:solidFill>
              </a:rPr>
              <a:t> </a:t>
            </a:r>
            <a:r>
              <a:rPr lang="en-US" sz="3600" b="1" dirty="0" err="1">
                <a:solidFill>
                  <a:schemeClr val="bg1"/>
                </a:solidFill>
              </a:rPr>
              <a:t>İçin</a:t>
            </a:r>
            <a:r>
              <a:rPr lang="en-US" sz="3600" b="1" dirty="0">
                <a:solidFill>
                  <a:schemeClr val="bg1"/>
                </a:solidFill>
              </a:rPr>
              <a:t> </a:t>
            </a:r>
            <a:endParaRPr lang="tr-TR" sz="3600" b="1" dirty="0">
              <a:solidFill>
                <a:schemeClr val="bg1"/>
              </a:solidFill>
            </a:endParaRPr>
          </a:p>
          <a:p>
            <a:r>
              <a:rPr lang="en-US" sz="3600" b="1" dirty="0" err="1">
                <a:solidFill>
                  <a:schemeClr val="bg1"/>
                </a:solidFill>
              </a:rPr>
              <a:t>Başvurulabilecek</a:t>
            </a:r>
            <a:r>
              <a:rPr lang="en-US" sz="3600" b="1" dirty="0">
                <a:solidFill>
                  <a:schemeClr val="bg1"/>
                </a:solidFill>
              </a:rPr>
              <a:t> </a:t>
            </a:r>
            <a:r>
              <a:rPr lang="en-US" sz="3600" b="1" dirty="0" err="1">
                <a:solidFill>
                  <a:schemeClr val="bg1"/>
                </a:solidFill>
              </a:rPr>
              <a:t>Kaynaklar</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731878" y="2397948"/>
            <a:ext cx="7354035" cy="2062103"/>
          </a:xfrm>
          <a:prstGeom prst="rect">
            <a:avLst/>
          </a:prstGeom>
          <a:noFill/>
        </p:spPr>
        <p:txBody>
          <a:bodyPr wrap="square" rtlCol="0">
            <a:spAutoFit/>
          </a:bodyPr>
          <a:lstStyle/>
          <a:p>
            <a:r>
              <a:rPr lang="tr-TR" sz="3200" dirty="0">
                <a:solidFill>
                  <a:schemeClr val="accent1">
                    <a:lumMod val="50000"/>
                  </a:schemeClr>
                </a:solidFill>
              </a:rPr>
              <a:t>Psikiyatri uzmanları</a:t>
            </a:r>
          </a:p>
          <a:p>
            <a:r>
              <a:rPr lang="tr-TR" sz="3200" dirty="0">
                <a:solidFill>
                  <a:schemeClr val="accent1">
                    <a:lumMod val="50000"/>
                  </a:schemeClr>
                </a:solidFill>
              </a:rPr>
              <a:t>Psikologlar</a:t>
            </a:r>
          </a:p>
          <a:p>
            <a:r>
              <a:rPr lang="tr-TR" sz="3200" dirty="0">
                <a:solidFill>
                  <a:schemeClr val="accent1">
                    <a:lumMod val="50000"/>
                  </a:schemeClr>
                </a:solidFill>
              </a:rPr>
              <a:t>Sosyal Hizmet Uzmanları</a:t>
            </a:r>
          </a:p>
          <a:p>
            <a:r>
              <a:rPr lang="tr-TR" sz="3200" dirty="0">
                <a:solidFill>
                  <a:schemeClr val="accent1">
                    <a:lumMod val="50000"/>
                  </a:schemeClr>
                </a:solidFill>
              </a:rPr>
              <a:t>Aile hekimleri</a:t>
            </a:r>
          </a:p>
        </p:txBody>
      </p:sp>
    </p:spTree>
    <p:extLst>
      <p:ext uri="{BB962C8B-B14F-4D97-AF65-F5344CB8AC3E}">
        <p14:creationId xmlns:p14="http://schemas.microsoft.com/office/powerpoint/2010/main" val="365017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678671" y="2177079"/>
            <a:ext cx="2976663" cy="707886"/>
          </a:xfrm>
          <a:prstGeom prst="rect">
            <a:avLst/>
          </a:prstGeom>
          <a:noFill/>
        </p:spPr>
        <p:txBody>
          <a:bodyPr wrap="square" rtlCol="0">
            <a:spAutoFit/>
          </a:bodyPr>
          <a:lstStyle/>
          <a:p>
            <a:r>
              <a:rPr lang="tr-TR" sz="4000" b="1" dirty="0">
                <a:solidFill>
                  <a:schemeClr val="bg1"/>
                </a:solidFill>
              </a:rPr>
              <a:t>Ruh Sağlığı</a:t>
            </a:r>
            <a:endParaRPr lang="en-US" sz="40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297382" y="2276377"/>
            <a:ext cx="7252570" cy="3139321"/>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en-US" sz="2800" dirty="0" err="1">
                <a:solidFill>
                  <a:schemeClr val="accent1">
                    <a:lumMod val="50000"/>
                  </a:schemeClr>
                </a:solidFill>
              </a:rPr>
              <a:t>Bireyin</a:t>
            </a:r>
            <a:r>
              <a:rPr lang="en-US" sz="2800" dirty="0">
                <a:solidFill>
                  <a:schemeClr val="accent1">
                    <a:lumMod val="50000"/>
                  </a:schemeClr>
                </a:solidFill>
              </a:rPr>
              <a:t> </a:t>
            </a:r>
            <a:r>
              <a:rPr lang="en-US" sz="2800" dirty="0" err="1">
                <a:solidFill>
                  <a:schemeClr val="accent1">
                    <a:lumMod val="50000"/>
                  </a:schemeClr>
                </a:solidFill>
              </a:rPr>
              <a:t>kendi</a:t>
            </a:r>
            <a:r>
              <a:rPr lang="en-US" sz="2800" dirty="0">
                <a:solidFill>
                  <a:schemeClr val="accent1">
                    <a:lumMod val="50000"/>
                  </a:schemeClr>
                </a:solidFill>
              </a:rPr>
              <a:t> </a:t>
            </a:r>
            <a:r>
              <a:rPr lang="en-US" sz="2800" dirty="0" err="1">
                <a:solidFill>
                  <a:schemeClr val="accent1">
                    <a:lumMod val="50000"/>
                  </a:schemeClr>
                </a:solidFill>
              </a:rPr>
              <a:t>yeteneklerinin</a:t>
            </a:r>
            <a:r>
              <a:rPr lang="en-US" sz="2800" dirty="0">
                <a:solidFill>
                  <a:schemeClr val="accent1">
                    <a:lumMod val="50000"/>
                  </a:schemeClr>
                </a:solidFill>
              </a:rPr>
              <a:t> </a:t>
            </a:r>
            <a:r>
              <a:rPr lang="en-US" sz="2800" dirty="0" err="1">
                <a:solidFill>
                  <a:schemeClr val="accent1">
                    <a:lumMod val="50000"/>
                  </a:schemeClr>
                </a:solidFill>
              </a:rPr>
              <a:t>farkına</a:t>
            </a:r>
            <a:r>
              <a:rPr lang="en-US" sz="2800" dirty="0">
                <a:solidFill>
                  <a:schemeClr val="accent1">
                    <a:lumMod val="50000"/>
                  </a:schemeClr>
                </a:solidFill>
              </a:rPr>
              <a:t> </a:t>
            </a:r>
            <a:r>
              <a:rPr lang="en-US" sz="2800" dirty="0" err="1">
                <a:solidFill>
                  <a:schemeClr val="accent1">
                    <a:lumMod val="50000"/>
                  </a:schemeClr>
                </a:solidFill>
              </a:rPr>
              <a:t>vardığı</a:t>
            </a:r>
            <a:r>
              <a:rPr lang="en-US" sz="2800" dirty="0">
                <a:solidFill>
                  <a:schemeClr val="accent1">
                    <a:lumMod val="50000"/>
                  </a:schemeClr>
                </a:solidFill>
              </a:rPr>
              <a:t>,</a:t>
            </a:r>
          </a:p>
          <a:p>
            <a:pPr marL="457200" indent="-457200">
              <a:spcBef>
                <a:spcPts val="600"/>
              </a:spcBef>
              <a:spcAft>
                <a:spcPts val="600"/>
              </a:spcAft>
              <a:buFont typeface="Arial" panose="020B0604020202020204" pitchFamily="34" charset="0"/>
              <a:buChar char="•"/>
            </a:pPr>
            <a:r>
              <a:rPr lang="tr-TR" sz="2800" dirty="0">
                <a:solidFill>
                  <a:schemeClr val="accent1">
                    <a:lumMod val="50000"/>
                  </a:schemeClr>
                </a:solidFill>
              </a:rPr>
              <a:t>Y</a:t>
            </a:r>
            <a:r>
              <a:rPr lang="en-US" sz="2800" dirty="0" err="1">
                <a:solidFill>
                  <a:schemeClr val="accent1">
                    <a:lumMod val="50000"/>
                  </a:schemeClr>
                </a:solidFill>
              </a:rPr>
              <a:t>aşamın</a:t>
            </a:r>
            <a:r>
              <a:rPr lang="en-US" sz="2800" dirty="0">
                <a:solidFill>
                  <a:schemeClr val="accent1">
                    <a:lumMod val="50000"/>
                  </a:schemeClr>
                </a:solidFill>
              </a:rPr>
              <a:t> normal </a:t>
            </a:r>
            <a:r>
              <a:rPr lang="en-US" sz="2800" dirty="0" err="1">
                <a:solidFill>
                  <a:schemeClr val="accent1">
                    <a:lumMod val="50000"/>
                  </a:schemeClr>
                </a:solidFill>
              </a:rPr>
              <a:t>gerginlikleriyle</a:t>
            </a:r>
            <a:r>
              <a:rPr lang="en-US" sz="2800" dirty="0">
                <a:solidFill>
                  <a:schemeClr val="accent1">
                    <a:lumMod val="50000"/>
                  </a:schemeClr>
                </a:solidFill>
              </a:rPr>
              <a:t> </a:t>
            </a:r>
            <a:r>
              <a:rPr lang="en-US" sz="2800" dirty="0" err="1">
                <a:solidFill>
                  <a:schemeClr val="accent1">
                    <a:lumMod val="50000"/>
                  </a:schemeClr>
                </a:solidFill>
              </a:rPr>
              <a:t>başa</a:t>
            </a:r>
            <a:r>
              <a:rPr lang="en-US" sz="2800" dirty="0">
                <a:solidFill>
                  <a:schemeClr val="accent1">
                    <a:lumMod val="50000"/>
                  </a:schemeClr>
                </a:solidFill>
              </a:rPr>
              <a:t> </a:t>
            </a:r>
            <a:r>
              <a:rPr lang="en-US" sz="2800" dirty="0" err="1">
                <a:solidFill>
                  <a:schemeClr val="accent1">
                    <a:lumMod val="50000"/>
                  </a:schemeClr>
                </a:solidFill>
              </a:rPr>
              <a:t>çıkabildiği</a:t>
            </a:r>
            <a:r>
              <a:rPr lang="en-US" sz="2800" dirty="0">
                <a:solidFill>
                  <a:schemeClr val="accent1">
                    <a:lumMod val="50000"/>
                  </a:schemeClr>
                </a:solidFill>
              </a:rPr>
              <a:t>, </a:t>
            </a:r>
          </a:p>
          <a:p>
            <a:pPr marL="457200" indent="-457200">
              <a:spcBef>
                <a:spcPts val="600"/>
              </a:spcBef>
              <a:spcAft>
                <a:spcPts val="600"/>
              </a:spcAft>
              <a:buFont typeface="Arial" panose="020B0604020202020204" pitchFamily="34" charset="0"/>
              <a:buChar char="•"/>
            </a:pPr>
            <a:r>
              <a:rPr lang="tr-TR" sz="2800" dirty="0">
                <a:solidFill>
                  <a:schemeClr val="accent1">
                    <a:lumMod val="50000"/>
                  </a:schemeClr>
                </a:solidFill>
              </a:rPr>
              <a:t>Ü</a:t>
            </a:r>
            <a:r>
              <a:rPr lang="en-US" sz="2800" dirty="0" err="1">
                <a:solidFill>
                  <a:schemeClr val="accent1">
                    <a:lumMod val="50000"/>
                  </a:schemeClr>
                </a:solidFill>
              </a:rPr>
              <a:t>retken</a:t>
            </a:r>
            <a:r>
              <a:rPr lang="en-US" sz="2800" dirty="0">
                <a:solidFill>
                  <a:schemeClr val="accent1">
                    <a:lumMod val="50000"/>
                  </a:schemeClr>
                </a:solidFill>
              </a:rPr>
              <a:t> </a:t>
            </a:r>
            <a:r>
              <a:rPr lang="en-US" sz="2800" dirty="0" err="1">
                <a:solidFill>
                  <a:schemeClr val="accent1">
                    <a:lumMod val="50000"/>
                  </a:schemeClr>
                </a:solidFill>
              </a:rPr>
              <a:t>ve</a:t>
            </a:r>
            <a:r>
              <a:rPr lang="en-US" sz="2800" dirty="0">
                <a:solidFill>
                  <a:schemeClr val="accent1">
                    <a:lumMod val="50000"/>
                  </a:schemeClr>
                </a:solidFill>
              </a:rPr>
              <a:t> </a:t>
            </a:r>
            <a:r>
              <a:rPr lang="en-US" sz="2800" dirty="0" err="1">
                <a:solidFill>
                  <a:schemeClr val="accent1">
                    <a:lumMod val="50000"/>
                  </a:schemeClr>
                </a:solidFill>
              </a:rPr>
              <a:t>verimli</a:t>
            </a:r>
            <a:r>
              <a:rPr lang="en-US" sz="2800" dirty="0">
                <a:solidFill>
                  <a:schemeClr val="accent1">
                    <a:lumMod val="50000"/>
                  </a:schemeClr>
                </a:solidFill>
              </a:rPr>
              <a:t> </a:t>
            </a:r>
            <a:r>
              <a:rPr lang="en-US" sz="2800" dirty="0" err="1">
                <a:solidFill>
                  <a:schemeClr val="accent1">
                    <a:lumMod val="50000"/>
                  </a:schemeClr>
                </a:solidFill>
              </a:rPr>
              <a:t>bir</a:t>
            </a:r>
            <a:r>
              <a:rPr lang="en-US" sz="2800" dirty="0">
                <a:solidFill>
                  <a:schemeClr val="accent1">
                    <a:lumMod val="50000"/>
                  </a:schemeClr>
                </a:solidFill>
              </a:rPr>
              <a:t> </a:t>
            </a:r>
            <a:r>
              <a:rPr lang="en-US" sz="2800" dirty="0" err="1">
                <a:solidFill>
                  <a:schemeClr val="accent1">
                    <a:lumMod val="50000"/>
                  </a:schemeClr>
                </a:solidFill>
              </a:rPr>
              <a:t>şekilde</a:t>
            </a:r>
            <a:r>
              <a:rPr lang="en-US" sz="2800" dirty="0">
                <a:solidFill>
                  <a:schemeClr val="accent1">
                    <a:lumMod val="50000"/>
                  </a:schemeClr>
                </a:solidFill>
              </a:rPr>
              <a:t> </a:t>
            </a:r>
            <a:r>
              <a:rPr lang="en-US" sz="2800" dirty="0" err="1">
                <a:solidFill>
                  <a:schemeClr val="accent1">
                    <a:lumMod val="50000"/>
                  </a:schemeClr>
                </a:solidFill>
              </a:rPr>
              <a:t>çalışabildiği</a:t>
            </a:r>
            <a:endParaRPr lang="en-US" sz="2800" dirty="0">
              <a:solidFill>
                <a:schemeClr val="accent1">
                  <a:lumMod val="50000"/>
                </a:schemeClr>
              </a:solidFill>
            </a:endParaRPr>
          </a:p>
          <a:p>
            <a:pPr marL="457200" indent="-457200">
              <a:spcBef>
                <a:spcPts val="600"/>
              </a:spcBef>
              <a:spcAft>
                <a:spcPts val="600"/>
              </a:spcAft>
              <a:buFont typeface="Arial" panose="020B0604020202020204" pitchFamily="34" charset="0"/>
              <a:buChar char="•"/>
            </a:pPr>
            <a:r>
              <a:rPr lang="tr-TR" sz="2800" dirty="0">
                <a:solidFill>
                  <a:schemeClr val="accent1">
                    <a:lumMod val="50000"/>
                  </a:schemeClr>
                </a:solidFill>
              </a:rPr>
              <a:t>İ</a:t>
            </a:r>
            <a:r>
              <a:rPr lang="en-US" sz="2800" dirty="0" err="1">
                <a:solidFill>
                  <a:schemeClr val="accent1">
                    <a:lumMod val="50000"/>
                  </a:schemeClr>
                </a:solidFill>
              </a:rPr>
              <a:t>çinde</a:t>
            </a:r>
            <a:r>
              <a:rPr lang="en-US" sz="2800" dirty="0">
                <a:solidFill>
                  <a:schemeClr val="accent1">
                    <a:lumMod val="50000"/>
                  </a:schemeClr>
                </a:solidFill>
              </a:rPr>
              <a:t> </a:t>
            </a:r>
            <a:r>
              <a:rPr lang="en-US" sz="2800" dirty="0" err="1">
                <a:solidFill>
                  <a:schemeClr val="accent1">
                    <a:lumMod val="50000"/>
                  </a:schemeClr>
                </a:solidFill>
              </a:rPr>
              <a:t>yaşadığı</a:t>
            </a:r>
            <a:r>
              <a:rPr lang="en-US" sz="2800" dirty="0">
                <a:solidFill>
                  <a:schemeClr val="accent1">
                    <a:lumMod val="50000"/>
                  </a:schemeClr>
                </a:solidFill>
              </a:rPr>
              <a:t> </a:t>
            </a:r>
            <a:r>
              <a:rPr lang="en-US" sz="2800" dirty="0" err="1">
                <a:solidFill>
                  <a:schemeClr val="accent1">
                    <a:lumMod val="50000"/>
                  </a:schemeClr>
                </a:solidFill>
              </a:rPr>
              <a:t>topluma</a:t>
            </a:r>
            <a:r>
              <a:rPr lang="en-US" sz="2800" dirty="0">
                <a:solidFill>
                  <a:schemeClr val="accent1">
                    <a:lumMod val="50000"/>
                  </a:schemeClr>
                </a:solidFill>
              </a:rPr>
              <a:t> </a:t>
            </a:r>
            <a:r>
              <a:rPr lang="en-US" sz="2800" dirty="0" err="1">
                <a:solidFill>
                  <a:schemeClr val="accent1">
                    <a:lumMod val="50000"/>
                  </a:schemeClr>
                </a:solidFill>
              </a:rPr>
              <a:t>katkıda</a:t>
            </a:r>
            <a:r>
              <a:rPr lang="en-US" sz="2800" dirty="0">
                <a:solidFill>
                  <a:schemeClr val="accent1">
                    <a:lumMod val="50000"/>
                  </a:schemeClr>
                </a:solidFill>
              </a:rPr>
              <a:t> </a:t>
            </a:r>
            <a:r>
              <a:rPr lang="en-US" sz="2800" dirty="0" err="1">
                <a:solidFill>
                  <a:schemeClr val="accent1">
                    <a:lumMod val="50000"/>
                  </a:schemeClr>
                </a:solidFill>
              </a:rPr>
              <a:t>bulunabildiği</a:t>
            </a:r>
            <a:r>
              <a:rPr lang="en-US" sz="2800" dirty="0">
                <a:solidFill>
                  <a:schemeClr val="accent1">
                    <a:lumMod val="50000"/>
                  </a:schemeClr>
                </a:solidFill>
              </a:rPr>
              <a:t> </a:t>
            </a:r>
            <a:r>
              <a:rPr lang="en-US" sz="2800" dirty="0" err="1">
                <a:solidFill>
                  <a:schemeClr val="accent1">
                    <a:lumMod val="50000"/>
                  </a:schemeClr>
                </a:solidFill>
              </a:rPr>
              <a:t>bir</a:t>
            </a:r>
            <a:r>
              <a:rPr lang="en-US" sz="2800" dirty="0">
                <a:solidFill>
                  <a:schemeClr val="accent1">
                    <a:lumMod val="50000"/>
                  </a:schemeClr>
                </a:solidFill>
              </a:rPr>
              <a:t> </a:t>
            </a:r>
            <a:r>
              <a:rPr lang="en-US" sz="2800" dirty="0" err="1">
                <a:solidFill>
                  <a:schemeClr val="accent1">
                    <a:lumMod val="50000"/>
                  </a:schemeClr>
                </a:solidFill>
              </a:rPr>
              <a:t>iyilik</a:t>
            </a:r>
            <a:r>
              <a:rPr lang="en-US" sz="2800" dirty="0">
                <a:solidFill>
                  <a:schemeClr val="accent1">
                    <a:lumMod val="50000"/>
                  </a:schemeClr>
                </a:solidFill>
              </a:rPr>
              <a:t> </a:t>
            </a:r>
            <a:r>
              <a:rPr lang="en-US" sz="2800" dirty="0" err="1">
                <a:solidFill>
                  <a:schemeClr val="accent1">
                    <a:lumMod val="50000"/>
                  </a:schemeClr>
                </a:solidFill>
              </a:rPr>
              <a:t>hali</a:t>
            </a:r>
            <a:r>
              <a:rPr lang="en-US" sz="2800" dirty="0">
                <a:solidFill>
                  <a:schemeClr val="accent1">
                    <a:lumMod val="50000"/>
                  </a:schemeClr>
                </a:solidFill>
              </a:rPr>
              <a:t> (WHO 2001a, s.1)</a:t>
            </a:r>
          </a:p>
        </p:txBody>
      </p:sp>
    </p:spTree>
    <p:extLst>
      <p:ext uri="{BB962C8B-B14F-4D97-AF65-F5344CB8AC3E}">
        <p14:creationId xmlns:p14="http://schemas.microsoft.com/office/powerpoint/2010/main" val="809300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251011" y="1997839"/>
            <a:ext cx="3532095" cy="2862322"/>
          </a:xfrm>
          <a:prstGeom prst="rect">
            <a:avLst/>
          </a:prstGeom>
          <a:noFill/>
        </p:spPr>
        <p:txBody>
          <a:bodyPr wrap="square" rtlCol="0">
            <a:spAutoFit/>
          </a:bodyPr>
          <a:lstStyle/>
          <a:p>
            <a:r>
              <a:rPr lang="en-US" sz="3600" b="1" dirty="0" err="1">
                <a:solidFill>
                  <a:schemeClr val="bg1"/>
                </a:solidFill>
              </a:rPr>
              <a:t>Ruh</a:t>
            </a:r>
            <a:r>
              <a:rPr lang="en-US" sz="3600" b="1" dirty="0">
                <a:solidFill>
                  <a:schemeClr val="bg1"/>
                </a:solidFill>
              </a:rPr>
              <a:t> </a:t>
            </a:r>
            <a:r>
              <a:rPr lang="en-US" sz="3600" b="1" dirty="0" err="1">
                <a:solidFill>
                  <a:schemeClr val="bg1"/>
                </a:solidFill>
              </a:rPr>
              <a:t>Sağlığı</a:t>
            </a:r>
            <a:r>
              <a:rPr lang="en-US" sz="3600" b="1" dirty="0">
                <a:solidFill>
                  <a:schemeClr val="bg1"/>
                </a:solidFill>
              </a:rPr>
              <a:t> </a:t>
            </a:r>
            <a:r>
              <a:rPr lang="tr-TR" sz="3600" b="1" dirty="0">
                <a:solidFill>
                  <a:schemeClr val="bg1"/>
                </a:solidFill>
              </a:rPr>
              <a:t>v</a:t>
            </a:r>
            <a:r>
              <a:rPr lang="en-US" sz="3600" b="1" dirty="0">
                <a:solidFill>
                  <a:schemeClr val="bg1"/>
                </a:solidFill>
              </a:rPr>
              <a:t>e </a:t>
            </a:r>
            <a:r>
              <a:rPr lang="en-US" sz="3600" b="1" dirty="0" err="1">
                <a:solidFill>
                  <a:schemeClr val="bg1"/>
                </a:solidFill>
              </a:rPr>
              <a:t>Psikososyal</a:t>
            </a:r>
            <a:r>
              <a:rPr lang="en-US" sz="3600" b="1" dirty="0">
                <a:solidFill>
                  <a:schemeClr val="bg1"/>
                </a:solidFill>
              </a:rPr>
              <a:t> </a:t>
            </a:r>
            <a:endParaRPr lang="tr-TR" sz="3600" b="1" dirty="0">
              <a:solidFill>
                <a:schemeClr val="bg1"/>
              </a:solidFill>
            </a:endParaRPr>
          </a:p>
          <a:p>
            <a:r>
              <a:rPr lang="en-US" sz="3600" b="1" dirty="0" err="1">
                <a:solidFill>
                  <a:schemeClr val="bg1"/>
                </a:solidFill>
              </a:rPr>
              <a:t>Destek</a:t>
            </a:r>
            <a:r>
              <a:rPr lang="en-US" sz="3600" b="1" dirty="0">
                <a:solidFill>
                  <a:schemeClr val="bg1"/>
                </a:solidFill>
              </a:rPr>
              <a:t> </a:t>
            </a:r>
            <a:r>
              <a:rPr lang="en-US" sz="3600" b="1" dirty="0" err="1">
                <a:solidFill>
                  <a:schemeClr val="bg1"/>
                </a:solidFill>
              </a:rPr>
              <a:t>İçin</a:t>
            </a:r>
            <a:r>
              <a:rPr lang="en-US" sz="3600" b="1" dirty="0">
                <a:solidFill>
                  <a:schemeClr val="bg1"/>
                </a:solidFill>
              </a:rPr>
              <a:t> </a:t>
            </a:r>
            <a:endParaRPr lang="tr-TR" sz="3600" b="1" dirty="0">
              <a:solidFill>
                <a:schemeClr val="bg1"/>
              </a:solidFill>
            </a:endParaRPr>
          </a:p>
          <a:p>
            <a:r>
              <a:rPr lang="en-US" sz="3600" b="1" dirty="0" err="1">
                <a:solidFill>
                  <a:schemeClr val="bg1"/>
                </a:solidFill>
              </a:rPr>
              <a:t>Başvurulabilecek</a:t>
            </a:r>
            <a:r>
              <a:rPr lang="en-US" sz="3600" b="1" dirty="0">
                <a:solidFill>
                  <a:schemeClr val="bg1"/>
                </a:solidFill>
              </a:rPr>
              <a:t> </a:t>
            </a:r>
            <a:r>
              <a:rPr lang="en-US" sz="3600" b="1" dirty="0" err="1">
                <a:solidFill>
                  <a:schemeClr val="bg1"/>
                </a:solidFill>
              </a:rPr>
              <a:t>Kaynaklar</a:t>
            </a:r>
            <a:endParaRPr lang="en-US" sz="3600" b="1" dirty="0">
              <a:solidFill>
                <a:schemeClr val="bg1"/>
              </a:solidFill>
              <a:effectLst/>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586954" y="1997839"/>
            <a:ext cx="7354035" cy="3416320"/>
          </a:xfrm>
          <a:prstGeom prst="rect">
            <a:avLst/>
          </a:prstGeom>
          <a:noFill/>
        </p:spPr>
        <p:txBody>
          <a:bodyPr wrap="square" rtlCol="0">
            <a:spAutoFit/>
          </a:bodyPr>
          <a:lstStyle/>
          <a:p>
            <a:pPr marL="342900" indent="-342900">
              <a:buFont typeface="Arial" panose="020B0604020202020204" pitchFamily="34" charset="0"/>
              <a:buChar char="•"/>
            </a:pPr>
            <a:r>
              <a:rPr lang="tr-TR" sz="2400" dirty="0">
                <a:solidFill>
                  <a:schemeClr val="accent1">
                    <a:lumMod val="50000"/>
                  </a:schemeClr>
                </a:solidFill>
              </a:rPr>
              <a:t>Göçmen Sağlığı Merkezleri</a:t>
            </a:r>
          </a:p>
          <a:p>
            <a:pPr marL="342900" indent="-342900">
              <a:buFont typeface="Arial" panose="020B0604020202020204" pitchFamily="34" charset="0"/>
              <a:buChar char="•"/>
            </a:pPr>
            <a:r>
              <a:rPr lang="tr-TR" sz="2400" dirty="0">
                <a:solidFill>
                  <a:schemeClr val="accent1">
                    <a:lumMod val="50000"/>
                  </a:schemeClr>
                </a:solidFill>
              </a:rPr>
              <a:t>Hastaneler</a:t>
            </a:r>
          </a:p>
          <a:p>
            <a:pPr marL="342900" indent="-342900">
              <a:buFont typeface="Arial" panose="020B0604020202020204" pitchFamily="34" charset="0"/>
              <a:buChar char="•"/>
            </a:pPr>
            <a:r>
              <a:rPr lang="tr-TR" sz="2400" dirty="0">
                <a:solidFill>
                  <a:schemeClr val="accent1">
                    <a:lumMod val="50000"/>
                  </a:schemeClr>
                </a:solidFill>
              </a:rPr>
              <a:t>Aile Sağlığı Merkezleri</a:t>
            </a:r>
          </a:p>
          <a:p>
            <a:pPr marL="342900" indent="-342900">
              <a:buFont typeface="Arial" panose="020B0604020202020204" pitchFamily="34" charset="0"/>
              <a:buChar char="•"/>
            </a:pPr>
            <a:r>
              <a:rPr lang="tr-TR" sz="2400" dirty="0">
                <a:solidFill>
                  <a:schemeClr val="accent1">
                    <a:lumMod val="50000"/>
                  </a:schemeClr>
                </a:solidFill>
              </a:rPr>
              <a:t>Toplum Sağlığı Merkezleri</a:t>
            </a:r>
          </a:p>
          <a:p>
            <a:pPr marL="342900" indent="-342900">
              <a:buFont typeface="Arial" panose="020B0604020202020204" pitchFamily="34" charset="0"/>
              <a:buChar char="•"/>
            </a:pPr>
            <a:r>
              <a:rPr lang="tr-TR" sz="2400" dirty="0">
                <a:solidFill>
                  <a:schemeClr val="accent1">
                    <a:lumMod val="50000"/>
                  </a:schemeClr>
                </a:solidFill>
              </a:rPr>
              <a:t>Sağlıklı Hayat Merkezleri</a:t>
            </a:r>
          </a:p>
          <a:p>
            <a:pPr marL="342900" indent="-342900">
              <a:buFont typeface="Arial" panose="020B0604020202020204" pitchFamily="34" charset="0"/>
              <a:buChar char="•"/>
            </a:pPr>
            <a:r>
              <a:rPr lang="tr-TR" sz="2400" dirty="0">
                <a:solidFill>
                  <a:schemeClr val="accent1">
                    <a:lumMod val="50000"/>
                  </a:schemeClr>
                </a:solidFill>
              </a:rPr>
              <a:t>Kızılay Toplum Merkezleri</a:t>
            </a:r>
          </a:p>
          <a:p>
            <a:pPr marL="342900" indent="-342900">
              <a:buFont typeface="Arial" panose="020B0604020202020204" pitchFamily="34" charset="0"/>
              <a:buChar char="•"/>
            </a:pPr>
            <a:r>
              <a:rPr lang="tr-TR" sz="2400" dirty="0">
                <a:solidFill>
                  <a:schemeClr val="accent1">
                    <a:lumMod val="50000"/>
                  </a:schemeClr>
                </a:solidFill>
              </a:rPr>
              <a:t>Belediyelerin </a:t>
            </a:r>
            <a:r>
              <a:rPr lang="tr-TR" sz="2400" dirty="0" err="1">
                <a:solidFill>
                  <a:schemeClr val="accent1">
                    <a:lumMod val="50000"/>
                  </a:schemeClr>
                </a:solidFill>
              </a:rPr>
              <a:t>Psikososyal</a:t>
            </a:r>
            <a:r>
              <a:rPr lang="tr-TR" sz="2400" dirty="0">
                <a:solidFill>
                  <a:schemeClr val="accent1">
                    <a:lumMod val="50000"/>
                  </a:schemeClr>
                </a:solidFill>
              </a:rPr>
              <a:t> Destek Merkezleri</a:t>
            </a:r>
          </a:p>
          <a:p>
            <a:pPr marL="342900" indent="-342900">
              <a:buFont typeface="Arial" panose="020B0604020202020204" pitchFamily="34" charset="0"/>
              <a:buChar char="•"/>
            </a:pPr>
            <a:r>
              <a:rPr lang="tr-TR" sz="2400" dirty="0">
                <a:solidFill>
                  <a:schemeClr val="accent1">
                    <a:lumMod val="50000"/>
                  </a:schemeClr>
                </a:solidFill>
              </a:rPr>
              <a:t>Bölgenizde bulunan sivil toplum kuruluşlarının </a:t>
            </a:r>
            <a:r>
              <a:rPr lang="tr-TR" sz="2400" dirty="0" err="1">
                <a:solidFill>
                  <a:schemeClr val="accent1">
                    <a:lumMod val="50000"/>
                  </a:schemeClr>
                </a:solidFill>
              </a:rPr>
              <a:t>Psikososyal</a:t>
            </a:r>
            <a:r>
              <a:rPr lang="tr-TR" sz="2400" dirty="0">
                <a:solidFill>
                  <a:schemeClr val="accent1">
                    <a:lumMod val="50000"/>
                  </a:schemeClr>
                </a:solidFill>
              </a:rPr>
              <a:t> Destek Merkezleri</a:t>
            </a:r>
          </a:p>
        </p:txBody>
      </p:sp>
    </p:spTree>
    <p:extLst>
      <p:ext uri="{BB962C8B-B14F-4D97-AF65-F5344CB8AC3E}">
        <p14:creationId xmlns:p14="http://schemas.microsoft.com/office/powerpoint/2010/main" val="303596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2FD79A-B0C2-884A-AD1B-16A75DBE1918}"/>
              </a:ext>
            </a:extLst>
          </p:cNvPr>
          <p:cNvPicPr>
            <a:picLocks noChangeAspect="1"/>
          </p:cNvPicPr>
          <p:nvPr/>
        </p:nvPicPr>
        <p:blipFill>
          <a:blip r:embed="rId3"/>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59A5CDB8-7177-804E-AA1A-EFFF0BFF7562}"/>
              </a:ext>
            </a:extLst>
          </p:cNvPr>
          <p:cNvSpPr txBox="1"/>
          <p:nvPr/>
        </p:nvSpPr>
        <p:spPr>
          <a:xfrm>
            <a:off x="4050437" y="2177079"/>
            <a:ext cx="2704289" cy="2062103"/>
          </a:xfrm>
          <a:prstGeom prst="rect">
            <a:avLst/>
          </a:prstGeom>
          <a:noFill/>
        </p:spPr>
        <p:txBody>
          <a:bodyPr wrap="square" rtlCol="0">
            <a:spAutoFit/>
          </a:bodyPr>
          <a:lstStyle/>
          <a:p>
            <a:r>
              <a:rPr lang="tr-TR" sz="3200" dirty="0">
                <a:solidFill>
                  <a:schemeClr val="accent1">
                    <a:lumMod val="50000"/>
                  </a:schemeClr>
                </a:solidFill>
              </a:rPr>
              <a:t>Tam olarak sağlıklı olabilmemiz için</a:t>
            </a:r>
            <a:endParaRPr lang="x-none" sz="3200" dirty="0">
              <a:solidFill>
                <a:schemeClr val="accent1">
                  <a:lumMod val="50000"/>
                </a:schemeClr>
              </a:solidFill>
            </a:endParaRPr>
          </a:p>
        </p:txBody>
      </p:sp>
      <p:sp>
        <p:nvSpPr>
          <p:cNvPr id="11" name="TextBox 10">
            <a:extLst>
              <a:ext uri="{FF2B5EF4-FFF2-40B4-BE49-F238E27FC236}">
                <a16:creationId xmlns:a16="http://schemas.microsoft.com/office/drawing/2014/main" id="{EEA933D5-C7F1-CA44-8C9E-CBD0927F94A9}"/>
              </a:ext>
            </a:extLst>
          </p:cNvPr>
          <p:cNvSpPr txBox="1"/>
          <p:nvPr/>
        </p:nvSpPr>
        <p:spPr>
          <a:xfrm>
            <a:off x="7325194" y="2177079"/>
            <a:ext cx="4549480" cy="3262432"/>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tr-TR" sz="2800" dirty="0">
                <a:solidFill>
                  <a:schemeClr val="accent1">
                    <a:lumMod val="50000"/>
                  </a:schemeClr>
                </a:solidFill>
              </a:rPr>
              <a:t>B</a:t>
            </a:r>
            <a:r>
              <a:rPr lang="en-US" sz="2800" dirty="0" err="1">
                <a:solidFill>
                  <a:schemeClr val="accent1">
                    <a:lumMod val="50000"/>
                  </a:schemeClr>
                </a:solidFill>
              </a:rPr>
              <a:t>edensel</a:t>
            </a:r>
            <a:r>
              <a:rPr lang="en-US" sz="2800" dirty="0">
                <a:solidFill>
                  <a:schemeClr val="accent1">
                    <a:lumMod val="50000"/>
                  </a:schemeClr>
                </a:solidFill>
              </a:rPr>
              <a:t>, </a:t>
            </a:r>
            <a:r>
              <a:rPr lang="en-US" sz="2800" dirty="0" err="1">
                <a:solidFill>
                  <a:schemeClr val="accent1">
                    <a:lumMod val="50000"/>
                  </a:schemeClr>
                </a:solidFill>
              </a:rPr>
              <a:t>zihinsel</a:t>
            </a:r>
            <a:r>
              <a:rPr lang="en-US" sz="2800" dirty="0">
                <a:solidFill>
                  <a:schemeClr val="accent1">
                    <a:lumMod val="50000"/>
                  </a:schemeClr>
                </a:solidFill>
              </a:rPr>
              <a:t> </a:t>
            </a:r>
            <a:r>
              <a:rPr lang="en-US" sz="2800" dirty="0" err="1">
                <a:solidFill>
                  <a:schemeClr val="accent1">
                    <a:lumMod val="50000"/>
                  </a:schemeClr>
                </a:solidFill>
              </a:rPr>
              <a:t>ve</a:t>
            </a:r>
            <a:r>
              <a:rPr lang="en-US" sz="2800" dirty="0">
                <a:solidFill>
                  <a:schemeClr val="accent1">
                    <a:lumMod val="50000"/>
                  </a:schemeClr>
                </a:solidFill>
              </a:rPr>
              <a:t> </a:t>
            </a:r>
            <a:r>
              <a:rPr lang="en-US" sz="2800" dirty="0" err="1">
                <a:solidFill>
                  <a:schemeClr val="accent1">
                    <a:lumMod val="50000"/>
                  </a:schemeClr>
                </a:solidFill>
              </a:rPr>
              <a:t>sosyal</a:t>
            </a:r>
            <a:r>
              <a:rPr lang="en-US" sz="2800" dirty="0">
                <a:solidFill>
                  <a:schemeClr val="accent1">
                    <a:lumMod val="50000"/>
                  </a:schemeClr>
                </a:solidFill>
              </a:rPr>
              <a:t> </a:t>
            </a:r>
            <a:r>
              <a:rPr lang="en-US" sz="2800" dirty="0" err="1">
                <a:solidFill>
                  <a:schemeClr val="accent1">
                    <a:lumMod val="50000"/>
                  </a:schemeClr>
                </a:solidFill>
              </a:rPr>
              <a:t>olarak</a:t>
            </a:r>
            <a:r>
              <a:rPr lang="en-US" sz="2800" dirty="0">
                <a:solidFill>
                  <a:schemeClr val="accent1">
                    <a:lumMod val="50000"/>
                  </a:schemeClr>
                </a:solidFill>
              </a:rPr>
              <a:t> tam </a:t>
            </a:r>
            <a:r>
              <a:rPr lang="en-US" sz="2800" dirty="0" err="1">
                <a:solidFill>
                  <a:schemeClr val="accent1">
                    <a:lumMod val="50000"/>
                  </a:schemeClr>
                </a:solidFill>
              </a:rPr>
              <a:t>bir</a:t>
            </a:r>
            <a:r>
              <a:rPr lang="en-US" sz="2800" dirty="0">
                <a:solidFill>
                  <a:schemeClr val="accent1">
                    <a:lumMod val="50000"/>
                  </a:schemeClr>
                </a:solidFill>
              </a:rPr>
              <a:t> </a:t>
            </a:r>
            <a:r>
              <a:rPr lang="en-US" sz="2800" dirty="0" err="1">
                <a:solidFill>
                  <a:schemeClr val="accent1">
                    <a:lumMod val="50000"/>
                  </a:schemeClr>
                </a:solidFill>
              </a:rPr>
              <a:t>iyilik</a:t>
            </a:r>
            <a:r>
              <a:rPr lang="en-US" sz="2800" dirty="0">
                <a:solidFill>
                  <a:schemeClr val="accent1">
                    <a:lumMod val="50000"/>
                  </a:schemeClr>
                </a:solidFill>
              </a:rPr>
              <a:t> </a:t>
            </a:r>
            <a:r>
              <a:rPr lang="en-US" sz="2800" dirty="0" err="1">
                <a:solidFill>
                  <a:schemeClr val="accent1">
                    <a:lumMod val="50000"/>
                  </a:schemeClr>
                </a:solidFill>
              </a:rPr>
              <a:t>haline</a:t>
            </a:r>
            <a:r>
              <a:rPr lang="en-US" sz="2800" dirty="0">
                <a:solidFill>
                  <a:schemeClr val="accent1">
                    <a:lumMod val="50000"/>
                  </a:schemeClr>
                </a:solidFill>
              </a:rPr>
              <a:t> </a:t>
            </a:r>
            <a:r>
              <a:rPr lang="en-US" sz="2800" dirty="0" err="1">
                <a:solidFill>
                  <a:schemeClr val="accent1">
                    <a:lumMod val="50000"/>
                  </a:schemeClr>
                </a:solidFill>
              </a:rPr>
              <a:t>sahip</a:t>
            </a:r>
            <a:r>
              <a:rPr lang="en-US" sz="2800" dirty="0">
                <a:solidFill>
                  <a:schemeClr val="accent1">
                    <a:lumMod val="50000"/>
                  </a:schemeClr>
                </a:solidFill>
              </a:rPr>
              <a:t> </a:t>
            </a:r>
            <a:r>
              <a:rPr lang="en-US" sz="2800" dirty="0" err="1">
                <a:solidFill>
                  <a:schemeClr val="accent1">
                    <a:lumMod val="50000"/>
                  </a:schemeClr>
                </a:solidFill>
              </a:rPr>
              <a:t>olmamız</a:t>
            </a:r>
            <a:r>
              <a:rPr lang="en-US" sz="2800" dirty="0">
                <a:solidFill>
                  <a:schemeClr val="accent1">
                    <a:lumMod val="50000"/>
                  </a:schemeClr>
                </a:solidFill>
              </a:rPr>
              <a:t> </a:t>
            </a:r>
            <a:endParaRPr lang="tr-TR" sz="2800" dirty="0">
              <a:solidFill>
                <a:schemeClr val="accent1">
                  <a:lumMod val="50000"/>
                </a:schemeClr>
              </a:solidFill>
            </a:endParaRPr>
          </a:p>
          <a:p>
            <a:pPr marL="457200" indent="-457200">
              <a:spcBef>
                <a:spcPts val="600"/>
              </a:spcBef>
              <a:spcAft>
                <a:spcPts val="600"/>
              </a:spcAft>
              <a:buFont typeface="Arial" panose="020B0604020202020204" pitchFamily="34" charset="0"/>
              <a:buChar char="•"/>
            </a:pPr>
            <a:r>
              <a:rPr lang="tr-TR" sz="2800" dirty="0">
                <a:solidFill>
                  <a:schemeClr val="accent1">
                    <a:lumMod val="50000"/>
                  </a:schemeClr>
                </a:solidFill>
              </a:rPr>
              <a:t>T</a:t>
            </a:r>
            <a:r>
              <a:rPr lang="en-US" sz="2800" dirty="0" err="1">
                <a:solidFill>
                  <a:schemeClr val="accent1">
                    <a:lumMod val="50000"/>
                  </a:schemeClr>
                </a:solidFill>
              </a:rPr>
              <a:t>ıpkı</a:t>
            </a:r>
            <a:r>
              <a:rPr lang="en-US" sz="2800" dirty="0">
                <a:solidFill>
                  <a:schemeClr val="accent1">
                    <a:lumMod val="50000"/>
                  </a:schemeClr>
                </a:solidFill>
              </a:rPr>
              <a:t> </a:t>
            </a:r>
            <a:r>
              <a:rPr lang="en-US" sz="2800" dirty="0" err="1">
                <a:solidFill>
                  <a:schemeClr val="accent1">
                    <a:lumMod val="50000"/>
                  </a:schemeClr>
                </a:solidFill>
              </a:rPr>
              <a:t>bedenimize</a:t>
            </a:r>
            <a:r>
              <a:rPr lang="en-US" sz="2800" dirty="0">
                <a:solidFill>
                  <a:schemeClr val="accent1">
                    <a:lumMod val="50000"/>
                  </a:schemeClr>
                </a:solidFill>
              </a:rPr>
              <a:t> </a:t>
            </a:r>
            <a:r>
              <a:rPr lang="en-US" sz="2800" dirty="0" err="1">
                <a:solidFill>
                  <a:schemeClr val="accent1">
                    <a:lumMod val="50000"/>
                  </a:schemeClr>
                </a:solidFill>
              </a:rPr>
              <a:t>özen</a:t>
            </a:r>
            <a:r>
              <a:rPr lang="en-US" sz="2800" dirty="0">
                <a:solidFill>
                  <a:schemeClr val="accent1">
                    <a:lumMod val="50000"/>
                  </a:schemeClr>
                </a:solidFill>
              </a:rPr>
              <a:t> </a:t>
            </a:r>
            <a:r>
              <a:rPr lang="en-US" sz="2800" dirty="0" err="1">
                <a:solidFill>
                  <a:schemeClr val="accent1">
                    <a:lumMod val="50000"/>
                  </a:schemeClr>
                </a:solidFill>
              </a:rPr>
              <a:t>gösterdiğimiz</a:t>
            </a:r>
            <a:r>
              <a:rPr lang="en-US" sz="2800" dirty="0">
                <a:solidFill>
                  <a:schemeClr val="accent1">
                    <a:lumMod val="50000"/>
                  </a:schemeClr>
                </a:solidFill>
              </a:rPr>
              <a:t> </a:t>
            </a:r>
            <a:r>
              <a:rPr lang="en-US" sz="2800" dirty="0" err="1">
                <a:solidFill>
                  <a:schemeClr val="accent1">
                    <a:lumMod val="50000"/>
                  </a:schemeClr>
                </a:solidFill>
              </a:rPr>
              <a:t>gibi</a:t>
            </a:r>
            <a:r>
              <a:rPr lang="en-US" sz="2800" dirty="0">
                <a:solidFill>
                  <a:schemeClr val="accent1">
                    <a:lumMod val="50000"/>
                  </a:schemeClr>
                </a:solidFill>
              </a:rPr>
              <a:t> </a:t>
            </a:r>
            <a:r>
              <a:rPr lang="en-US" sz="2800" dirty="0" err="1">
                <a:solidFill>
                  <a:schemeClr val="accent1">
                    <a:lumMod val="50000"/>
                  </a:schemeClr>
                </a:solidFill>
              </a:rPr>
              <a:t>ruhsal</a:t>
            </a:r>
            <a:r>
              <a:rPr lang="en-US" sz="2800" dirty="0">
                <a:solidFill>
                  <a:schemeClr val="accent1">
                    <a:lumMod val="50000"/>
                  </a:schemeClr>
                </a:solidFill>
              </a:rPr>
              <a:t> </a:t>
            </a:r>
            <a:r>
              <a:rPr lang="en-US" sz="2800" dirty="0" err="1">
                <a:solidFill>
                  <a:schemeClr val="accent1">
                    <a:lumMod val="50000"/>
                  </a:schemeClr>
                </a:solidFill>
              </a:rPr>
              <a:t>sağlığımıza</a:t>
            </a:r>
            <a:r>
              <a:rPr lang="en-US" sz="2800" dirty="0">
                <a:solidFill>
                  <a:schemeClr val="accent1">
                    <a:lumMod val="50000"/>
                  </a:schemeClr>
                </a:solidFill>
              </a:rPr>
              <a:t> da </a:t>
            </a:r>
            <a:r>
              <a:rPr lang="en-US" sz="2800" dirty="0" err="1">
                <a:solidFill>
                  <a:schemeClr val="accent1">
                    <a:lumMod val="50000"/>
                  </a:schemeClr>
                </a:solidFill>
              </a:rPr>
              <a:t>dikkat</a:t>
            </a:r>
            <a:r>
              <a:rPr lang="en-US" sz="2800" dirty="0">
                <a:solidFill>
                  <a:schemeClr val="accent1">
                    <a:lumMod val="50000"/>
                  </a:schemeClr>
                </a:solidFill>
              </a:rPr>
              <a:t> </a:t>
            </a:r>
            <a:r>
              <a:rPr lang="en-US" sz="2800" dirty="0" err="1">
                <a:solidFill>
                  <a:schemeClr val="accent1">
                    <a:lumMod val="50000"/>
                  </a:schemeClr>
                </a:solidFill>
              </a:rPr>
              <a:t>etmemiz</a:t>
            </a:r>
            <a:r>
              <a:rPr lang="tr-TR" sz="2800" dirty="0">
                <a:solidFill>
                  <a:schemeClr val="accent1">
                    <a:lumMod val="50000"/>
                  </a:schemeClr>
                </a:solidFill>
              </a:rPr>
              <a:t> gerekir.</a:t>
            </a:r>
            <a:endParaRPr lang="en-US" sz="2800" dirty="0">
              <a:solidFill>
                <a:schemeClr val="accent1">
                  <a:lumMod val="50000"/>
                </a:schemeClr>
              </a:solidFill>
            </a:endParaRPr>
          </a:p>
        </p:txBody>
      </p:sp>
      <p:sp>
        <p:nvSpPr>
          <p:cNvPr id="6" name="TextBox 7">
            <a:extLst>
              <a:ext uri="{FF2B5EF4-FFF2-40B4-BE49-F238E27FC236}">
                <a16:creationId xmlns:a16="http://schemas.microsoft.com/office/drawing/2014/main" id="{A941DB98-5E86-A647-BF97-FAB74CA51C2A}"/>
              </a:ext>
            </a:extLst>
          </p:cNvPr>
          <p:cNvSpPr txBox="1"/>
          <p:nvPr/>
        </p:nvSpPr>
        <p:spPr>
          <a:xfrm>
            <a:off x="678671" y="2177079"/>
            <a:ext cx="2976663" cy="707886"/>
          </a:xfrm>
          <a:prstGeom prst="rect">
            <a:avLst/>
          </a:prstGeom>
          <a:noFill/>
        </p:spPr>
        <p:txBody>
          <a:bodyPr wrap="square" rtlCol="0">
            <a:spAutoFit/>
          </a:bodyPr>
          <a:lstStyle/>
          <a:p>
            <a:r>
              <a:rPr lang="tr-TR" sz="4000" b="1" dirty="0">
                <a:solidFill>
                  <a:schemeClr val="bg1"/>
                </a:solidFill>
              </a:rPr>
              <a:t>Ruh Sağlığı</a:t>
            </a:r>
            <a:endParaRPr lang="en-US" sz="4000" b="1" dirty="0">
              <a:solidFill>
                <a:schemeClr val="bg1"/>
              </a:solidFill>
              <a:effectLst/>
            </a:endParaRPr>
          </a:p>
        </p:txBody>
      </p:sp>
    </p:spTree>
    <p:extLst>
      <p:ext uri="{BB962C8B-B14F-4D97-AF65-F5344CB8AC3E}">
        <p14:creationId xmlns:p14="http://schemas.microsoft.com/office/powerpoint/2010/main" val="407899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48718" y="2028616"/>
            <a:ext cx="2976663" cy="2800767"/>
          </a:xfrm>
          <a:prstGeom prst="rect">
            <a:avLst/>
          </a:prstGeom>
          <a:noFill/>
        </p:spPr>
        <p:txBody>
          <a:bodyPr wrap="square" rtlCol="0">
            <a:spAutoFit/>
          </a:bodyPr>
          <a:lstStyle/>
          <a:p>
            <a:r>
              <a:rPr lang="tr-TR" sz="4400" b="1" dirty="0">
                <a:solidFill>
                  <a:schemeClr val="bg1"/>
                </a:solidFill>
              </a:rPr>
              <a:t>Ruh Sağlığımızı Nasıl Koruruz?</a:t>
            </a:r>
            <a:endParaRPr lang="en-US" sz="4400" b="1"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683245" y="2028616"/>
            <a:ext cx="6550891" cy="3077766"/>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Düzenli fiziksel aktivite</a:t>
            </a:r>
          </a:p>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Sağlıklı uyku düzenine dikkat etme</a:t>
            </a:r>
          </a:p>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Sağlıklı ve dengeli beslenme</a:t>
            </a:r>
          </a:p>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Mizah ve gülümseme</a:t>
            </a:r>
          </a:p>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Sosyal destek</a:t>
            </a:r>
          </a:p>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Sağlıklı ilişkiler ve bağlar kurma</a:t>
            </a:r>
          </a:p>
        </p:txBody>
      </p:sp>
    </p:spTree>
    <p:extLst>
      <p:ext uri="{BB962C8B-B14F-4D97-AF65-F5344CB8AC3E}">
        <p14:creationId xmlns:p14="http://schemas.microsoft.com/office/powerpoint/2010/main" val="152127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97E-C795-BD40-B1CF-AFEBCE5B0D8B}"/>
              </a:ext>
            </a:extLst>
          </p:cNvPr>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A941DB98-5E86-A647-BF97-FAB74CA51C2A}"/>
              </a:ext>
            </a:extLst>
          </p:cNvPr>
          <p:cNvSpPr txBox="1"/>
          <p:nvPr/>
        </p:nvSpPr>
        <p:spPr>
          <a:xfrm>
            <a:off x="748718" y="2028616"/>
            <a:ext cx="2976663" cy="2800767"/>
          </a:xfrm>
          <a:prstGeom prst="rect">
            <a:avLst/>
          </a:prstGeom>
          <a:noFill/>
        </p:spPr>
        <p:txBody>
          <a:bodyPr wrap="square" rtlCol="0">
            <a:spAutoFit/>
          </a:bodyPr>
          <a:lstStyle/>
          <a:p>
            <a:r>
              <a:rPr lang="tr-TR" sz="4400" b="1" dirty="0">
                <a:solidFill>
                  <a:schemeClr val="bg1"/>
                </a:solidFill>
              </a:rPr>
              <a:t>Ruh Sağlığımızı Nasıl Koruruz?</a:t>
            </a:r>
            <a:endParaRPr lang="en-US" sz="4400" b="1" dirty="0">
              <a:solidFill>
                <a:schemeClr val="bg1"/>
              </a:solidFill>
            </a:endParaRPr>
          </a:p>
        </p:txBody>
      </p:sp>
      <p:sp>
        <p:nvSpPr>
          <p:cNvPr id="7" name="TextBox 6">
            <a:extLst>
              <a:ext uri="{FF2B5EF4-FFF2-40B4-BE49-F238E27FC236}">
                <a16:creationId xmlns:a16="http://schemas.microsoft.com/office/drawing/2014/main" id="{046E7B7E-F9D3-5F45-80CD-1C39FCB8D29F}"/>
              </a:ext>
            </a:extLst>
          </p:cNvPr>
          <p:cNvSpPr txBox="1"/>
          <p:nvPr/>
        </p:nvSpPr>
        <p:spPr>
          <a:xfrm>
            <a:off x="4683245" y="2028616"/>
            <a:ext cx="6550891" cy="3447098"/>
          </a:xfrm>
          <a:prstGeom prst="rect">
            <a:avLst/>
          </a:prstGeom>
          <a:noFill/>
        </p:spPr>
        <p:txBody>
          <a:bodyPr wrap="square" rtlCol="0">
            <a:spAutoFit/>
          </a:bodyPr>
          <a:lstStyle/>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Sağlıklı iletişim kurma</a:t>
            </a:r>
          </a:p>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Esnek olma</a:t>
            </a:r>
          </a:p>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Duyguları tanıma ve kabul etme</a:t>
            </a:r>
          </a:p>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Stresle baş etme becerileri kazanma</a:t>
            </a:r>
          </a:p>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Gerektiğinde yardım ve destek alma</a:t>
            </a:r>
          </a:p>
          <a:p>
            <a:pPr marL="457200" indent="-457200">
              <a:spcBef>
                <a:spcPts val="600"/>
              </a:spcBef>
              <a:spcAft>
                <a:spcPts val="600"/>
              </a:spcAft>
              <a:buFont typeface="Arial" panose="020B0604020202020204" pitchFamily="34" charset="0"/>
              <a:buChar char="•"/>
            </a:pPr>
            <a:r>
              <a:rPr lang="tr-TR" sz="2400" dirty="0">
                <a:solidFill>
                  <a:schemeClr val="accent1">
                    <a:lumMod val="50000"/>
                  </a:schemeClr>
                </a:solidFill>
              </a:rPr>
              <a:t>Gönüllü yardımlarda bulunma (maddi ve manevi)</a:t>
            </a:r>
          </a:p>
        </p:txBody>
      </p:sp>
    </p:spTree>
    <p:extLst>
      <p:ext uri="{BB962C8B-B14F-4D97-AF65-F5344CB8AC3E}">
        <p14:creationId xmlns:p14="http://schemas.microsoft.com/office/powerpoint/2010/main" val="1611022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TotalTime>
  <Words>2755</Words>
  <Application>Microsoft Office PowerPoint</Application>
  <PresentationFormat>Widescreen</PresentationFormat>
  <Paragraphs>362</Paragraphs>
  <Slides>60</Slides>
  <Notes>55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Deniz Çetin</cp:lastModifiedBy>
  <cp:revision>71</cp:revision>
  <dcterms:created xsi:type="dcterms:W3CDTF">2020-11-02T08:42:42Z</dcterms:created>
  <dcterms:modified xsi:type="dcterms:W3CDTF">2022-08-08T12:21:32Z</dcterms:modified>
</cp:coreProperties>
</file>